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Nunito"/>
      <p:regular r:id="rId21"/>
      <p:bold r:id="rId22"/>
      <p:italic r:id="rId23"/>
      <p:boldItalic r:id="rId24"/>
    </p:embeddedFont>
    <p:embeddedFont>
      <p:font typeface="Maven Pro"/>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avenPro-bold.fntdata"/><Relationship Id="rId25" Type="http://schemas.openxmlformats.org/officeDocument/2006/relationships/font" Target="fonts/MavenPr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19ad8c82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19ad8c82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19ad8c824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19ad8c824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19ad8c824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19ad8c824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19ad8c824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19ad8c824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19ad8c824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19ad8c824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19c8f3625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119c8f3625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18f6142787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18f6142787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Icon’s model of Trinitarian Diversity which we will be using as a basis of our cultural dynamics (briefly explain image)</a:t>
            </a:r>
            <a:endParaRPr/>
          </a:p>
          <a:p>
            <a:pPr indent="0" lvl="0" marL="0" rtl="0" algn="l">
              <a:spcBef>
                <a:spcPts val="0"/>
              </a:spcBef>
              <a:spcAft>
                <a:spcPts val="0"/>
              </a:spcAft>
              <a:buNone/>
            </a:pPr>
            <a:r>
              <a:rPr lang="en"/>
              <a:t>-&gt;The goal of this presentation, and we will be going over this again, are:</a:t>
            </a:r>
            <a:endParaRPr/>
          </a:p>
          <a:p>
            <a:pPr indent="0" lvl="0" marL="0" rtl="0" algn="l">
              <a:spcBef>
                <a:spcPts val="0"/>
              </a:spcBef>
              <a:spcAft>
                <a:spcPts val="0"/>
              </a:spcAft>
              <a:buNone/>
            </a:pPr>
            <a:r>
              <a:rPr lang="en"/>
              <a:t>-&gt;To Develop an awareness of our own culture, and its impact on us</a:t>
            </a:r>
            <a:endParaRPr/>
          </a:p>
          <a:p>
            <a:pPr indent="0" lvl="0" marL="0" rtl="0" algn="l">
              <a:spcBef>
                <a:spcPts val="0"/>
              </a:spcBef>
              <a:spcAft>
                <a:spcPts val="0"/>
              </a:spcAft>
              <a:buNone/>
            </a:pPr>
            <a:r>
              <a:rPr lang="en"/>
              <a:t>-&gt;And To Learn to appreciate &amp; evaluate different perspectives that are different from our own.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18f6142787_0_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18f6142787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t>
            </a:r>
            <a:r>
              <a:rPr lang="en"/>
              <a:t>let's</a:t>
            </a:r>
            <a:r>
              <a:rPr lang="en"/>
              <a:t> start with a </a:t>
            </a:r>
            <a:r>
              <a:rPr lang="en"/>
              <a:t>little</a:t>
            </a:r>
            <a:r>
              <a:rPr lang="en"/>
              <a:t> bit of definition, what is culture? And I want you guys to be thinking about this too. What is culture?</a:t>
            </a:r>
            <a:endParaRPr/>
          </a:p>
          <a:p>
            <a:pPr indent="0" lvl="0" marL="0" rtl="0" algn="l">
              <a:spcBef>
                <a:spcPts val="0"/>
              </a:spcBef>
              <a:spcAft>
                <a:spcPts val="0"/>
              </a:spcAft>
              <a:buNone/>
            </a:pPr>
            <a:r>
              <a:rPr lang="en"/>
              <a:t>-&gt;Now for our purposes, I’ll be simplifying it -&gt;</a:t>
            </a:r>
            <a:endParaRPr/>
          </a:p>
          <a:p>
            <a:pPr indent="0" lvl="0" marL="0" rtl="0" algn="l">
              <a:spcBef>
                <a:spcPts val="0"/>
              </a:spcBef>
              <a:spcAft>
                <a:spcPts val="0"/>
              </a:spcAft>
              <a:buNone/>
            </a:pPr>
            <a:r>
              <a:rPr lang="en"/>
              <a:t>-&gt;Culture is shared between many different people, where it is taught and </a:t>
            </a:r>
            <a:r>
              <a:rPr lang="en"/>
              <a:t>reaffirmed.</a:t>
            </a:r>
            <a:endParaRPr/>
          </a:p>
          <a:p>
            <a:pPr indent="0" lvl="0" marL="0" rtl="0" algn="l">
              <a:spcBef>
                <a:spcPts val="0"/>
              </a:spcBef>
              <a:spcAft>
                <a:spcPts val="0"/>
              </a:spcAft>
              <a:buNone/>
            </a:pPr>
            <a:r>
              <a:rPr lang="en"/>
              <a:t>-&gt;Culture is shared Practices, things like ceremonies, arts, or language</a:t>
            </a:r>
            <a:endParaRPr/>
          </a:p>
          <a:p>
            <a:pPr indent="0" lvl="0" marL="0" rtl="0" algn="l">
              <a:spcBef>
                <a:spcPts val="0"/>
              </a:spcBef>
              <a:spcAft>
                <a:spcPts val="0"/>
              </a:spcAft>
              <a:buNone/>
            </a:pPr>
            <a:r>
              <a:rPr lang="en"/>
              <a:t>-&gt;Culture is Shared Values, things like individualism, collectivism, risk tolerance, or direct/indirect communication</a:t>
            </a:r>
            <a:endParaRPr/>
          </a:p>
          <a:p>
            <a:pPr indent="0" lvl="0" marL="0" rtl="0" algn="l">
              <a:spcBef>
                <a:spcPts val="0"/>
              </a:spcBef>
              <a:spcAft>
                <a:spcPts val="0"/>
              </a:spcAft>
              <a:buNone/>
            </a:pPr>
            <a:r>
              <a:rPr lang="en"/>
              <a:t>-&gt;And Culture is Shared perceptions, things like beliefs, and worldview, and not just what we say we believe, but what we actually believe that shapes our values and practices.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18f6142787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18f6142787_0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Culture is a bit like that </a:t>
            </a:r>
            <a:r>
              <a:rPr lang="en"/>
              <a:t>iceberg</a:t>
            </a:r>
            <a:r>
              <a:rPr lang="en"/>
              <a:t> thing, where you can see the tip of it above the surface of the water, but there’s </a:t>
            </a:r>
            <a:r>
              <a:rPr lang="en"/>
              <a:t>alot</a:t>
            </a:r>
            <a:r>
              <a:rPr lang="en"/>
              <a:t> more underneath.</a:t>
            </a:r>
            <a:endParaRPr/>
          </a:p>
          <a:p>
            <a:pPr indent="0" lvl="0" marL="0" rtl="0" algn="l">
              <a:spcBef>
                <a:spcPts val="0"/>
              </a:spcBef>
              <a:spcAft>
                <a:spcPts val="0"/>
              </a:spcAft>
              <a:buNone/>
            </a:pPr>
            <a:r>
              <a:rPr lang="en"/>
              <a:t>-&gt;the tip would be the perceived culture</a:t>
            </a:r>
            <a:endParaRPr/>
          </a:p>
          <a:p>
            <a:pPr indent="0" lvl="0" marL="0" rtl="0" algn="l">
              <a:spcBef>
                <a:spcPts val="0"/>
              </a:spcBef>
              <a:spcAft>
                <a:spcPts val="0"/>
              </a:spcAft>
              <a:buNone/>
            </a:pPr>
            <a:r>
              <a:rPr lang="en"/>
              <a:t>-&gt; and the rest would be the underlying culture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18f6142787_0_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18f6142787_0_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of what we see in a culture is it’s practices</a:t>
            </a:r>
            <a:endParaRPr/>
          </a:p>
          <a:p>
            <a:pPr indent="0" lvl="0" marL="0" rtl="0" algn="l">
              <a:spcBef>
                <a:spcPts val="0"/>
              </a:spcBef>
              <a:spcAft>
                <a:spcPts val="0"/>
              </a:spcAft>
              <a:buNone/>
            </a:pPr>
            <a:r>
              <a:rPr lang="en"/>
              <a:t>-&gt;but what lies underneath, and it’s core is a cultures values and perceptions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19ad8c824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19ad8c824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our first </a:t>
            </a:r>
            <a:r>
              <a:rPr lang="en"/>
              <a:t>exercise</a:t>
            </a:r>
            <a:r>
              <a:rPr lang="en"/>
              <a:t> we will be going over some</a:t>
            </a:r>
            <a:endParaRPr/>
          </a:p>
          <a:p>
            <a:pPr indent="0" lvl="0" marL="0" rtl="0" algn="l">
              <a:spcBef>
                <a:spcPts val="0"/>
              </a:spcBef>
              <a:spcAft>
                <a:spcPts val="0"/>
              </a:spcAft>
              <a:buNone/>
            </a:pPr>
            <a:r>
              <a:rPr lang="en"/>
              <a:t>-&gt; Cultural Values and Perception spectrums. I’ll define the spectrums first then, with your partner discus where your culture wants you on these spectrums.</a:t>
            </a:r>
            <a:endParaRPr/>
          </a:p>
          <a:p>
            <a:pPr indent="0" lvl="0" marL="0" rtl="0" algn="l">
              <a:spcBef>
                <a:spcPts val="0"/>
              </a:spcBef>
              <a:spcAft>
                <a:spcPts val="0"/>
              </a:spcAft>
              <a:buNone/>
            </a:pPr>
            <a:r>
              <a:rPr lang="en"/>
              <a:t>-&gt;the first spectrum is Time Event. A good example of this is, if your going to a party, does it start at the appointed time, or when everyone gets there.</a:t>
            </a:r>
            <a:endParaRPr/>
          </a:p>
          <a:p>
            <a:pPr indent="0" lvl="0" marL="0" rtl="0" algn="l">
              <a:spcBef>
                <a:spcPts val="0"/>
              </a:spcBef>
              <a:spcAft>
                <a:spcPts val="0"/>
              </a:spcAft>
              <a:buNone/>
            </a:pPr>
            <a:r>
              <a:rPr lang="en"/>
              <a:t>-&gt;For individual and collectivism, how much is your identity found in yourself, in your family, and in your communities.</a:t>
            </a:r>
            <a:endParaRPr/>
          </a:p>
          <a:p>
            <a:pPr indent="0" lvl="0" marL="0" rtl="0" algn="l">
              <a:spcBef>
                <a:spcPts val="0"/>
              </a:spcBef>
              <a:spcAft>
                <a:spcPts val="0"/>
              </a:spcAft>
              <a:buNone/>
            </a:pPr>
            <a:r>
              <a:rPr lang="en"/>
              <a:t>-&gt;Low and High power distance is like </a:t>
            </a:r>
            <a:r>
              <a:rPr lang="en"/>
              <a:t>under what</a:t>
            </a:r>
            <a:r>
              <a:rPr lang="en"/>
              <a:t> circumstances would you get coffee with your boss</a:t>
            </a:r>
            <a:endParaRPr/>
          </a:p>
          <a:p>
            <a:pPr indent="0" lvl="0" marL="0" rtl="0" algn="l">
              <a:spcBef>
                <a:spcPts val="0"/>
              </a:spcBef>
              <a:spcAft>
                <a:spcPts val="0"/>
              </a:spcAft>
              <a:buNone/>
            </a:pPr>
            <a:r>
              <a:rPr lang="en"/>
              <a:t>-&gt; Direct and </a:t>
            </a:r>
            <a:r>
              <a:rPr lang="en"/>
              <a:t>Indirect</a:t>
            </a:r>
            <a:r>
              <a:rPr lang="en"/>
              <a:t> communication is often best seen when a mistake is made, how much do you </a:t>
            </a:r>
            <a:r>
              <a:rPr lang="en"/>
              <a:t>blatantly</a:t>
            </a:r>
            <a:r>
              <a:rPr lang="en"/>
              <a:t> point out the mistake, and how much tactfulness is needed to address the mistake.</a:t>
            </a:r>
            <a:endParaRPr/>
          </a:p>
          <a:p>
            <a:pPr indent="0" lvl="0" marL="0" rtl="0" algn="l">
              <a:spcBef>
                <a:spcPts val="0"/>
              </a:spcBef>
              <a:spcAft>
                <a:spcPts val="0"/>
              </a:spcAft>
              <a:buNone/>
            </a:pPr>
            <a:r>
              <a:rPr lang="en"/>
              <a:t>-&gt; Fatalism and </a:t>
            </a:r>
            <a:r>
              <a:rPr lang="en"/>
              <a:t>Existentialism</a:t>
            </a:r>
            <a:r>
              <a:rPr lang="en"/>
              <a:t> is how to what extent do you believe that your life is predetermined, and how much </a:t>
            </a:r>
            <a:r>
              <a:rPr lang="en"/>
              <a:t>control</a:t>
            </a:r>
            <a:r>
              <a:rPr lang="en"/>
              <a:t> do you have over your own destiny.</a:t>
            </a:r>
            <a:endParaRPr/>
          </a:p>
          <a:p>
            <a:pPr indent="0" lvl="0" marL="0" rtl="0" algn="l">
              <a:spcBef>
                <a:spcPts val="0"/>
              </a:spcBef>
              <a:spcAft>
                <a:spcPts val="0"/>
              </a:spcAft>
              <a:buNone/>
            </a:pPr>
            <a:r>
              <a:rPr lang="en"/>
              <a:t>There is </a:t>
            </a:r>
            <a:r>
              <a:rPr lang="en"/>
              <a:t>alot</a:t>
            </a:r>
            <a:r>
              <a:rPr lang="en"/>
              <a:t> to talk about, but we don’t have much time, so take about 5 min to discuss with your partner about whatever stuck out.</a:t>
            </a:r>
            <a:endParaRPr/>
          </a:p>
          <a:p>
            <a:pPr indent="0" lvl="0" marL="0" rtl="0" algn="l">
              <a:spcBef>
                <a:spcPts val="0"/>
              </a:spcBef>
              <a:spcAft>
                <a:spcPts val="0"/>
              </a:spcAft>
              <a:buNone/>
            </a:pPr>
            <a:r>
              <a:rPr lang="en"/>
              <a:t>(5 min </a:t>
            </a:r>
            <a:r>
              <a:rPr lang="en"/>
              <a:t>exercise</a:t>
            </a:r>
            <a:r>
              <a:rPr lang="en"/>
              <a:t>)</a:t>
            </a:r>
            <a:endParaRPr/>
          </a:p>
          <a:p>
            <a:pPr indent="0" lvl="0" marL="0" rtl="0" algn="l">
              <a:spcBef>
                <a:spcPts val="0"/>
              </a:spcBef>
              <a:spcAft>
                <a:spcPts val="0"/>
              </a:spcAft>
              <a:buNone/>
            </a:pPr>
            <a:r>
              <a:rPr lang="en"/>
              <a:t>Alright</a:t>
            </a:r>
            <a:r>
              <a:rPr lang="en"/>
              <a:t> times up, I hope everyone was able to express how there own culture expects people to think/behave on some of these issues. Now I’ve got one more </a:t>
            </a:r>
            <a:r>
              <a:rPr lang="en"/>
              <a:t>exercise</a:t>
            </a:r>
            <a:r>
              <a:rPr lang="en"/>
              <a:t> for you.</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18f6142787_0_9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18f6142787_0_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see many different groups that influence our cultural upbringing. These are just examples, and by no means exhaustive.</a:t>
            </a:r>
            <a:endParaRPr/>
          </a:p>
          <a:p>
            <a:pPr indent="0" lvl="0" marL="0" rtl="0" algn="l">
              <a:spcBef>
                <a:spcPts val="0"/>
              </a:spcBef>
              <a:spcAft>
                <a:spcPts val="0"/>
              </a:spcAft>
              <a:buNone/>
            </a:pPr>
            <a:r>
              <a:rPr lang="en"/>
              <a:t>For this exercise, I want people to start to think about how each one of these groups have impacted your values, for example your family may have scoffed at people who wore tight clothing, reinforcing a dislike of skinny jeans. For a little more clarity, Organizations are things like your church or job, or other institutions that have made an impact on you </a:t>
            </a:r>
            <a:r>
              <a:rPr lang="en"/>
              <a:t>culturally, and if there is some other group that has made an influence in your life, just put it into the Etc. for now.</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19c8f3625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19c8f3625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19ad8c824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19ad8c824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73" name="Shape 273"/>
        <p:cNvGrpSpPr/>
        <p:nvPr/>
      </p:nvGrpSpPr>
      <p:grpSpPr>
        <a:xfrm>
          <a:off x="0" y="0"/>
          <a:ext cx="0" cy="0"/>
          <a:chOff x="0" y="0"/>
          <a:chExt cx="0" cy="0"/>
        </a:xfrm>
      </p:grpSpPr>
      <p:sp>
        <p:nvSpPr>
          <p:cNvPr id="274" name="Google Shape;27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75" name="Google Shape;27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6" name="Google Shape;27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spTree>
      <p:nvGrpSpPr>
        <p:cNvPr id="277" name="Shape 277"/>
        <p:cNvGrpSpPr/>
        <p:nvPr/>
      </p:nvGrpSpPr>
      <p:grpSpPr>
        <a:xfrm>
          <a:off x="0" y="0"/>
          <a:ext cx="0" cy="0"/>
          <a:chOff x="0" y="0"/>
          <a:chExt cx="0" cy="0"/>
        </a:xfrm>
      </p:grpSpPr>
      <p:sp>
        <p:nvSpPr>
          <p:cNvPr id="278" name="Google Shape;278;p14"/>
          <p:cNvSpPr/>
          <p:nvPr/>
        </p:nvSpPr>
        <p:spPr>
          <a:xfrm>
            <a:off x="0" y="0"/>
            <a:ext cx="9144000" cy="5143500"/>
          </a:xfrm>
          <a:prstGeom prst="rect">
            <a:avLst/>
          </a:prstGeom>
          <a:solidFill>
            <a:srgbClr val="F1EA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9" name="Google Shape;279;p14"/>
          <p:cNvCxnSpPr/>
          <p:nvPr/>
        </p:nvCxnSpPr>
        <p:spPr>
          <a:xfrm rot="10800000">
            <a:off x="398200" y="977175"/>
            <a:ext cx="505800" cy="0"/>
          </a:xfrm>
          <a:prstGeom prst="straightConnector1">
            <a:avLst/>
          </a:prstGeom>
          <a:noFill/>
          <a:ln cap="flat" cmpd="sng" w="19050">
            <a:solidFill>
              <a:srgbClr val="FF5822"/>
            </a:solidFill>
            <a:prstDash val="solid"/>
            <a:round/>
            <a:headEnd len="sm" w="sm" type="none"/>
            <a:tailEnd len="sm" w="sm" type="none"/>
          </a:ln>
        </p:spPr>
      </p:cxnSp>
      <p:sp>
        <p:nvSpPr>
          <p:cNvPr id="280" name="Google Shape;280;p14"/>
          <p:cNvSpPr txBox="1"/>
          <p:nvPr>
            <p:ph type="title"/>
          </p:nvPr>
        </p:nvSpPr>
        <p:spPr>
          <a:xfrm>
            <a:off x="311700" y="1153900"/>
            <a:ext cx="2655000" cy="8589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None/>
              <a:defRPr sz="2400">
                <a:solidFill>
                  <a:srgbClr val="000000"/>
                </a:solidFill>
              </a:defRPr>
            </a:lvl1pPr>
            <a:lvl2pPr lvl="1" algn="l">
              <a:lnSpc>
                <a:spcPct val="100000"/>
              </a:lnSpc>
              <a:spcBef>
                <a:spcPts val="0"/>
              </a:spcBef>
              <a:spcAft>
                <a:spcPts val="0"/>
              </a:spcAft>
              <a:buNone/>
              <a:defRPr sz="2400">
                <a:solidFill>
                  <a:srgbClr val="000000"/>
                </a:solidFill>
              </a:defRPr>
            </a:lvl2pPr>
            <a:lvl3pPr lvl="2" algn="l">
              <a:lnSpc>
                <a:spcPct val="100000"/>
              </a:lnSpc>
              <a:spcBef>
                <a:spcPts val="0"/>
              </a:spcBef>
              <a:spcAft>
                <a:spcPts val="0"/>
              </a:spcAft>
              <a:buNone/>
              <a:defRPr sz="2400">
                <a:solidFill>
                  <a:srgbClr val="000000"/>
                </a:solidFill>
              </a:defRPr>
            </a:lvl3pPr>
            <a:lvl4pPr lvl="3" algn="l">
              <a:lnSpc>
                <a:spcPct val="100000"/>
              </a:lnSpc>
              <a:spcBef>
                <a:spcPts val="0"/>
              </a:spcBef>
              <a:spcAft>
                <a:spcPts val="0"/>
              </a:spcAft>
              <a:buNone/>
              <a:defRPr sz="2400">
                <a:solidFill>
                  <a:srgbClr val="000000"/>
                </a:solidFill>
              </a:defRPr>
            </a:lvl4pPr>
            <a:lvl5pPr lvl="4" algn="l">
              <a:lnSpc>
                <a:spcPct val="100000"/>
              </a:lnSpc>
              <a:spcBef>
                <a:spcPts val="0"/>
              </a:spcBef>
              <a:spcAft>
                <a:spcPts val="0"/>
              </a:spcAft>
              <a:buNone/>
              <a:defRPr sz="2400">
                <a:solidFill>
                  <a:srgbClr val="000000"/>
                </a:solidFill>
              </a:defRPr>
            </a:lvl5pPr>
            <a:lvl6pPr lvl="5" algn="l">
              <a:lnSpc>
                <a:spcPct val="100000"/>
              </a:lnSpc>
              <a:spcBef>
                <a:spcPts val="0"/>
              </a:spcBef>
              <a:spcAft>
                <a:spcPts val="0"/>
              </a:spcAft>
              <a:buNone/>
              <a:defRPr sz="2400">
                <a:solidFill>
                  <a:srgbClr val="000000"/>
                </a:solidFill>
              </a:defRPr>
            </a:lvl6pPr>
            <a:lvl7pPr lvl="6" algn="l">
              <a:lnSpc>
                <a:spcPct val="100000"/>
              </a:lnSpc>
              <a:spcBef>
                <a:spcPts val="0"/>
              </a:spcBef>
              <a:spcAft>
                <a:spcPts val="0"/>
              </a:spcAft>
              <a:buNone/>
              <a:defRPr sz="2400">
                <a:solidFill>
                  <a:srgbClr val="000000"/>
                </a:solidFill>
              </a:defRPr>
            </a:lvl7pPr>
            <a:lvl8pPr lvl="7" algn="l">
              <a:lnSpc>
                <a:spcPct val="100000"/>
              </a:lnSpc>
              <a:spcBef>
                <a:spcPts val="0"/>
              </a:spcBef>
              <a:spcAft>
                <a:spcPts val="0"/>
              </a:spcAft>
              <a:buNone/>
              <a:defRPr sz="2400">
                <a:solidFill>
                  <a:srgbClr val="000000"/>
                </a:solidFill>
              </a:defRPr>
            </a:lvl8pPr>
            <a:lvl9pPr lvl="8" algn="l">
              <a:lnSpc>
                <a:spcPct val="100000"/>
              </a:lnSpc>
              <a:spcBef>
                <a:spcPts val="0"/>
              </a:spcBef>
              <a:spcAft>
                <a:spcPts val="0"/>
              </a:spcAft>
              <a:buNone/>
              <a:defRPr sz="2400">
                <a:solidFill>
                  <a:srgbClr val="000000"/>
                </a:solidFill>
              </a:defRPr>
            </a:lvl9pPr>
          </a:lstStyle>
          <a:p/>
        </p:txBody>
      </p:sp>
      <p:sp>
        <p:nvSpPr>
          <p:cNvPr id="281" name="Google Shape;281;p14"/>
          <p:cNvSpPr txBox="1"/>
          <p:nvPr>
            <p:ph idx="1" type="body"/>
          </p:nvPr>
        </p:nvSpPr>
        <p:spPr>
          <a:xfrm>
            <a:off x="311700" y="2022050"/>
            <a:ext cx="2655000" cy="2928300"/>
          </a:xfrm>
          <a:prstGeom prst="rect">
            <a:avLst/>
          </a:prstGeom>
          <a:noFill/>
        </p:spPr>
        <p:txBody>
          <a:bodyPr anchorCtr="0" anchor="t" bIns="91425" lIns="91425" spcFirstLastPara="1" rIns="91425" wrap="square" tIns="91425">
            <a:normAutofit/>
          </a:bodyPr>
          <a:lstStyle>
            <a:lvl1pPr indent="-292100" lvl="0" marL="457200" algn="l">
              <a:lnSpc>
                <a:spcPct val="115000"/>
              </a:lnSpc>
              <a:spcBef>
                <a:spcPts val="0"/>
              </a:spcBef>
              <a:spcAft>
                <a:spcPts val="0"/>
              </a:spcAft>
              <a:buClr>
                <a:srgbClr val="434343"/>
              </a:buClr>
              <a:buSzPts val="1000"/>
              <a:buChar char="●"/>
              <a:defRPr sz="1000">
                <a:solidFill>
                  <a:srgbClr val="434343"/>
                </a:solidFill>
              </a:defRPr>
            </a:lvl1pPr>
            <a:lvl2pPr indent="-292100" lvl="1" marL="914400" algn="l">
              <a:lnSpc>
                <a:spcPct val="115000"/>
              </a:lnSpc>
              <a:spcBef>
                <a:spcPts val="0"/>
              </a:spcBef>
              <a:spcAft>
                <a:spcPts val="0"/>
              </a:spcAft>
              <a:buClr>
                <a:srgbClr val="434343"/>
              </a:buClr>
              <a:buSzPts val="1000"/>
              <a:buChar char="○"/>
              <a:defRPr sz="1000">
                <a:solidFill>
                  <a:srgbClr val="434343"/>
                </a:solidFill>
              </a:defRPr>
            </a:lvl2pPr>
            <a:lvl3pPr indent="-292100" lvl="2" marL="1371600" algn="l">
              <a:lnSpc>
                <a:spcPct val="115000"/>
              </a:lnSpc>
              <a:spcBef>
                <a:spcPts val="0"/>
              </a:spcBef>
              <a:spcAft>
                <a:spcPts val="0"/>
              </a:spcAft>
              <a:buClr>
                <a:srgbClr val="434343"/>
              </a:buClr>
              <a:buSzPts val="1000"/>
              <a:buChar char="■"/>
              <a:defRPr sz="1000">
                <a:solidFill>
                  <a:srgbClr val="434343"/>
                </a:solidFill>
              </a:defRPr>
            </a:lvl3pPr>
            <a:lvl4pPr indent="-292100" lvl="3" marL="1828800" algn="l">
              <a:lnSpc>
                <a:spcPct val="115000"/>
              </a:lnSpc>
              <a:spcBef>
                <a:spcPts val="0"/>
              </a:spcBef>
              <a:spcAft>
                <a:spcPts val="0"/>
              </a:spcAft>
              <a:buClr>
                <a:srgbClr val="434343"/>
              </a:buClr>
              <a:buSzPts val="1000"/>
              <a:buChar char="●"/>
              <a:defRPr sz="1000">
                <a:solidFill>
                  <a:srgbClr val="434343"/>
                </a:solidFill>
              </a:defRPr>
            </a:lvl4pPr>
            <a:lvl5pPr indent="-292100" lvl="4" marL="2286000" algn="l">
              <a:lnSpc>
                <a:spcPct val="115000"/>
              </a:lnSpc>
              <a:spcBef>
                <a:spcPts val="0"/>
              </a:spcBef>
              <a:spcAft>
                <a:spcPts val="0"/>
              </a:spcAft>
              <a:buClr>
                <a:srgbClr val="434343"/>
              </a:buClr>
              <a:buSzPts val="1000"/>
              <a:buChar char="○"/>
              <a:defRPr sz="1000">
                <a:solidFill>
                  <a:srgbClr val="434343"/>
                </a:solidFill>
              </a:defRPr>
            </a:lvl5pPr>
            <a:lvl6pPr indent="-292100" lvl="5" marL="2743200" algn="l">
              <a:lnSpc>
                <a:spcPct val="115000"/>
              </a:lnSpc>
              <a:spcBef>
                <a:spcPts val="0"/>
              </a:spcBef>
              <a:spcAft>
                <a:spcPts val="0"/>
              </a:spcAft>
              <a:buClr>
                <a:srgbClr val="434343"/>
              </a:buClr>
              <a:buSzPts val="1000"/>
              <a:buChar char="■"/>
              <a:defRPr sz="1000">
                <a:solidFill>
                  <a:srgbClr val="434343"/>
                </a:solidFill>
              </a:defRPr>
            </a:lvl6pPr>
            <a:lvl7pPr indent="-292100" lvl="6" marL="3200400" algn="l">
              <a:lnSpc>
                <a:spcPct val="115000"/>
              </a:lnSpc>
              <a:spcBef>
                <a:spcPts val="0"/>
              </a:spcBef>
              <a:spcAft>
                <a:spcPts val="0"/>
              </a:spcAft>
              <a:buClr>
                <a:srgbClr val="434343"/>
              </a:buClr>
              <a:buSzPts val="1000"/>
              <a:buChar char="●"/>
              <a:defRPr sz="1000">
                <a:solidFill>
                  <a:srgbClr val="434343"/>
                </a:solidFill>
              </a:defRPr>
            </a:lvl7pPr>
            <a:lvl8pPr indent="-292100" lvl="7" marL="3657600" algn="l">
              <a:lnSpc>
                <a:spcPct val="115000"/>
              </a:lnSpc>
              <a:spcBef>
                <a:spcPts val="0"/>
              </a:spcBef>
              <a:spcAft>
                <a:spcPts val="0"/>
              </a:spcAft>
              <a:buClr>
                <a:srgbClr val="434343"/>
              </a:buClr>
              <a:buSzPts val="1000"/>
              <a:buChar char="○"/>
              <a:defRPr sz="1000">
                <a:solidFill>
                  <a:srgbClr val="434343"/>
                </a:solidFill>
              </a:defRPr>
            </a:lvl8pPr>
            <a:lvl9pPr indent="-292100" lvl="8" marL="4114800" algn="l">
              <a:lnSpc>
                <a:spcPct val="115000"/>
              </a:lnSpc>
              <a:spcBef>
                <a:spcPts val="0"/>
              </a:spcBef>
              <a:spcAft>
                <a:spcPts val="0"/>
              </a:spcAft>
              <a:buClr>
                <a:srgbClr val="434343"/>
              </a:buClr>
              <a:buSzPts val="1000"/>
              <a:buChar char="■"/>
              <a:defRPr sz="1000">
                <a:solidFill>
                  <a:srgbClr val="434343"/>
                </a:solidFill>
              </a:defRPr>
            </a:lvl9pPr>
          </a:lstStyle>
          <a:p/>
        </p:txBody>
      </p:sp>
      <p:sp>
        <p:nvSpPr>
          <p:cNvPr id="282" name="Google Shape;28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15"/>
          <p:cNvPicPr preferRelativeResize="0"/>
          <p:nvPr/>
        </p:nvPicPr>
        <p:blipFill>
          <a:blip r:embed="rId3">
            <a:alphaModFix/>
          </a:blip>
          <a:stretch>
            <a:fillRect/>
          </a:stretch>
        </p:blipFill>
        <p:spPr>
          <a:xfrm>
            <a:off x="702292" y="0"/>
            <a:ext cx="7739434" cy="5143499"/>
          </a:xfrm>
          <a:prstGeom prst="rect">
            <a:avLst/>
          </a:prstGeom>
          <a:noFill/>
          <a:ln>
            <a:noFill/>
          </a:ln>
        </p:spPr>
      </p:pic>
      <p:sp>
        <p:nvSpPr>
          <p:cNvPr id="288" name="Google Shape;288;p15"/>
          <p:cNvSpPr txBox="1"/>
          <p:nvPr>
            <p:ph type="ctrTitle"/>
          </p:nvPr>
        </p:nvSpPr>
        <p:spPr>
          <a:xfrm>
            <a:off x="311700" y="385775"/>
            <a:ext cx="8520600" cy="1131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Cultural Impact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4"/>
          <p:cNvSpPr txBox="1"/>
          <p:nvPr/>
        </p:nvSpPr>
        <p:spPr>
          <a:xfrm>
            <a:off x="1157300" y="342925"/>
            <a:ext cx="6172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Nunito"/>
                <a:ea typeface="Nunito"/>
                <a:cs typeface="Nunito"/>
                <a:sym typeface="Nunito"/>
              </a:rPr>
              <a:t>Different Perspectives</a:t>
            </a:r>
            <a:endParaRPr b="1" sz="1600">
              <a:latin typeface="Nunito"/>
              <a:ea typeface="Nunito"/>
              <a:cs typeface="Nunito"/>
              <a:sym typeface="Nunito"/>
            </a:endParaRPr>
          </a:p>
        </p:txBody>
      </p:sp>
      <p:pic>
        <p:nvPicPr>
          <p:cNvPr id="354" name="Google Shape;354;p24"/>
          <p:cNvPicPr preferRelativeResize="0"/>
          <p:nvPr/>
        </p:nvPicPr>
        <p:blipFill>
          <a:blip r:embed="rId3">
            <a:alphaModFix/>
          </a:blip>
          <a:stretch>
            <a:fillRect/>
          </a:stretch>
        </p:blipFill>
        <p:spPr>
          <a:xfrm>
            <a:off x="150000" y="256024"/>
            <a:ext cx="7052800" cy="4229400"/>
          </a:xfrm>
          <a:prstGeom prst="rect">
            <a:avLst/>
          </a:prstGeom>
          <a:noFill/>
          <a:ln>
            <a:noFill/>
          </a:ln>
        </p:spPr>
      </p:pic>
      <p:pic>
        <p:nvPicPr>
          <p:cNvPr id="355" name="Google Shape;355;p24"/>
          <p:cNvPicPr preferRelativeResize="0"/>
          <p:nvPr/>
        </p:nvPicPr>
        <p:blipFill>
          <a:blip r:embed="rId4">
            <a:alphaModFix/>
          </a:blip>
          <a:stretch>
            <a:fillRect/>
          </a:stretch>
        </p:blipFill>
        <p:spPr>
          <a:xfrm>
            <a:off x="964425" y="1145724"/>
            <a:ext cx="7710474" cy="3877825"/>
          </a:xfrm>
          <a:prstGeom prst="rect">
            <a:avLst/>
          </a:prstGeom>
          <a:noFill/>
          <a:ln>
            <a:noFill/>
          </a:ln>
        </p:spPr>
      </p:pic>
      <p:pic>
        <p:nvPicPr>
          <p:cNvPr id="356" name="Google Shape;356;p24"/>
          <p:cNvPicPr preferRelativeResize="0"/>
          <p:nvPr/>
        </p:nvPicPr>
        <p:blipFill>
          <a:blip r:embed="rId5">
            <a:alphaModFix/>
          </a:blip>
          <a:stretch>
            <a:fillRect/>
          </a:stretch>
        </p:blipFill>
        <p:spPr>
          <a:xfrm>
            <a:off x="2757475" y="256025"/>
            <a:ext cx="3629025" cy="4800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56"/>
                                        </p:tgtEl>
                                      </p:cBhvr>
                                    </p:animEffect>
                                    <p:set>
                                      <p:cBhvr>
                                        <p:cTn dur="1" fill="hold">
                                          <p:stCondLst>
                                            <p:cond delay="1000"/>
                                          </p:stCondLst>
                                        </p:cTn>
                                        <p:tgtEl>
                                          <p:spTgt spid="35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25"/>
          <p:cNvPicPr preferRelativeResize="0"/>
          <p:nvPr/>
        </p:nvPicPr>
        <p:blipFill>
          <a:blip r:embed="rId3">
            <a:alphaModFix/>
          </a:blip>
          <a:stretch>
            <a:fillRect/>
          </a:stretch>
        </p:blipFill>
        <p:spPr>
          <a:xfrm>
            <a:off x="1828800" y="188713"/>
            <a:ext cx="5486400" cy="4766075"/>
          </a:xfrm>
          <a:prstGeom prst="rect">
            <a:avLst/>
          </a:prstGeom>
          <a:noFill/>
          <a:ln>
            <a:noFill/>
          </a:ln>
        </p:spPr>
      </p:pic>
      <p:sp>
        <p:nvSpPr>
          <p:cNvPr id="362" name="Google Shape;362;p25"/>
          <p:cNvSpPr/>
          <p:nvPr/>
        </p:nvSpPr>
        <p:spPr>
          <a:xfrm>
            <a:off x="4061225" y="139300"/>
            <a:ext cx="3254100" cy="305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p:nvPr/>
        </p:nvSpPr>
        <p:spPr>
          <a:xfrm>
            <a:off x="807125" y="231600"/>
            <a:ext cx="3254100" cy="305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
          <p:cNvSpPr/>
          <p:nvPr/>
        </p:nvSpPr>
        <p:spPr>
          <a:xfrm>
            <a:off x="4061225" y="1837100"/>
            <a:ext cx="3254100" cy="305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63"/>
                                        </p:tgtEl>
                                      </p:cBhvr>
                                    </p:animEffect>
                                    <p:set>
                                      <p:cBhvr>
                                        <p:cTn dur="1" fill="hold">
                                          <p:stCondLst>
                                            <p:cond delay="1000"/>
                                          </p:stCondLst>
                                        </p:cTn>
                                        <p:tgtEl>
                                          <p:spTgt spid="3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64"/>
                                        </p:tgtEl>
                                      </p:cBhvr>
                                    </p:animEffect>
                                    <p:set>
                                      <p:cBhvr>
                                        <p:cTn dur="1" fill="hold">
                                          <p:stCondLst>
                                            <p:cond delay="1000"/>
                                          </p:stCondLst>
                                        </p:cTn>
                                        <p:tgtEl>
                                          <p:spTgt spid="3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62"/>
                                        </p:tgtEl>
                                      </p:cBhvr>
                                    </p:animEffect>
                                    <p:set>
                                      <p:cBhvr>
                                        <p:cTn dur="1" fill="hold">
                                          <p:stCondLst>
                                            <p:cond delay="1000"/>
                                          </p:stCondLst>
                                        </p:cTn>
                                        <p:tgtEl>
                                          <p:spTgt spid="3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26"/>
          <p:cNvPicPr preferRelativeResize="0"/>
          <p:nvPr/>
        </p:nvPicPr>
        <p:blipFill>
          <a:blip r:embed="rId3">
            <a:alphaModFix/>
          </a:blip>
          <a:stretch>
            <a:fillRect/>
          </a:stretch>
        </p:blipFill>
        <p:spPr>
          <a:xfrm>
            <a:off x="4235075" y="152400"/>
            <a:ext cx="4838699" cy="4838699"/>
          </a:xfrm>
          <a:prstGeom prst="rect">
            <a:avLst/>
          </a:prstGeom>
          <a:noFill/>
          <a:ln>
            <a:noFill/>
          </a:ln>
        </p:spPr>
      </p:pic>
      <p:sp>
        <p:nvSpPr>
          <p:cNvPr id="370" name="Google Shape;370;p26"/>
          <p:cNvSpPr txBox="1"/>
          <p:nvPr/>
        </p:nvSpPr>
        <p:spPr>
          <a:xfrm>
            <a:off x="353625" y="975150"/>
            <a:ext cx="4468500" cy="37866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lang="en" sz="1800">
                <a:latin typeface="Nunito"/>
                <a:ea typeface="Nunito"/>
                <a:cs typeface="Nunito"/>
                <a:sym typeface="Nunito"/>
              </a:rPr>
              <a:t>How fast do we make </a:t>
            </a:r>
            <a:r>
              <a:rPr lang="en" sz="1800">
                <a:latin typeface="Nunito"/>
                <a:ea typeface="Nunito"/>
                <a:cs typeface="Nunito"/>
                <a:sym typeface="Nunito"/>
              </a:rPr>
              <a:t>judgments</a:t>
            </a:r>
            <a:r>
              <a:rPr lang="en" sz="1800">
                <a:latin typeface="Nunito"/>
                <a:ea typeface="Nunito"/>
                <a:cs typeface="Nunito"/>
                <a:sym typeface="Nunito"/>
              </a:rPr>
              <a:t> about other people?</a:t>
            </a:r>
            <a:endParaRPr sz="1800">
              <a:latin typeface="Nunito"/>
              <a:ea typeface="Nunito"/>
              <a:cs typeface="Nunito"/>
              <a:sym typeface="Nunito"/>
            </a:endParaRPr>
          </a:p>
          <a:p>
            <a:pPr indent="-342900" lvl="0" marL="457200" rtl="0" algn="l">
              <a:lnSpc>
                <a:spcPct val="200000"/>
              </a:lnSpc>
              <a:spcBef>
                <a:spcPts val="0"/>
              </a:spcBef>
              <a:spcAft>
                <a:spcPts val="0"/>
              </a:spcAft>
              <a:buSzPts val="1800"/>
              <a:buFont typeface="Nunito"/>
              <a:buAutoNum type="arabicPeriod"/>
            </a:pPr>
            <a:r>
              <a:rPr lang="en" sz="1800">
                <a:latin typeface="Nunito"/>
                <a:ea typeface="Nunito"/>
                <a:cs typeface="Nunito"/>
                <a:sym typeface="Nunito"/>
              </a:rPr>
              <a:t>More than 5 min</a:t>
            </a:r>
            <a:endParaRPr sz="1800">
              <a:latin typeface="Nunito"/>
              <a:ea typeface="Nunito"/>
              <a:cs typeface="Nunito"/>
              <a:sym typeface="Nunito"/>
            </a:endParaRPr>
          </a:p>
          <a:p>
            <a:pPr indent="-342900" lvl="0" marL="457200" rtl="0" algn="l">
              <a:lnSpc>
                <a:spcPct val="200000"/>
              </a:lnSpc>
              <a:spcBef>
                <a:spcPts val="0"/>
              </a:spcBef>
              <a:spcAft>
                <a:spcPts val="0"/>
              </a:spcAft>
              <a:buSzPts val="1800"/>
              <a:buFont typeface="Nunito"/>
              <a:buAutoNum type="arabicPeriod"/>
            </a:pPr>
            <a:r>
              <a:rPr lang="en" sz="1800">
                <a:latin typeface="Nunito"/>
                <a:ea typeface="Nunito"/>
                <a:cs typeface="Nunito"/>
                <a:sym typeface="Nunito"/>
              </a:rPr>
              <a:t>1-5 min</a:t>
            </a:r>
            <a:endParaRPr sz="1800">
              <a:latin typeface="Nunito"/>
              <a:ea typeface="Nunito"/>
              <a:cs typeface="Nunito"/>
              <a:sym typeface="Nunito"/>
            </a:endParaRPr>
          </a:p>
          <a:p>
            <a:pPr indent="-342900" lvl="0" marL="457200" rtl="0" algn="l">
              <a:lnSpc>
                <a:spcPct val="200000"/>
              </a:lnSpc>
              <a:spcBef>
                <a:spcPts val="0"/>
              </a:spcBef>
              <a:spcAft>
                <a:spcPts val="0"/>
              </a:spcAft>
              <a:buSzPts val="1800"/>
              <a:buFont typeface="Nunito"/>
              <a:buAutoNum type="arabicPeriod"/>
            </a:pPr>
            <a:r>
              <a:rPr lang="en" sz="1800">
                <a:latin typeface="Nunito"/>
                <a:ea typeface="Nunito"/>
                <a:cs typeface="Nunito"/>
                <a:sym typeface="Nunito"/>
              </a:rPr>
              <a:t>30-60 sec</a:t>
            </a:r>
            <a:endParaRPr sz="1800">
              <a:latin typeface="Nunito"/>
              <a:ea typeface="Nunito"/>
              <a:cs typeface="Nunito"/>
              <a:sym typeface="Nunito"/>
            </a:endParaRPr>
          </a:p>
          <a:p>
            <a:pPr indent="-342900" lvl="0" marL="457200" rtl="0" algn="l">
              <a:lnSpc>
                <a:spcPct val="200000"/>
              </a:lnSpc>
              <a:spcBef>
                <a:spcPts val="0"/>
              </a:spcBef>
              <a:spcAft>
                <a:spcPts val="0"/>
              </a:spcAft>
              <a:buSzPts val="1800"/>
              <a:buFont typeface="Nunito"/>
              <a:buAutoNum type="arabicPeriod"/>
            </a:pPr>
            <a:r>
              <a:rPr lang="en" sz="1800">
                <a:latin typeface="Nunito"/>
                <a:ea typeface="Nunito"/>
                <a:cs typeface="Nunito"/>
                <a:sym typeface="Nunito"/>
              </a:rPr>
              <a:t>10-30 sec</a:t>
            </a:r>
            <a:endParaRPr sz="1800">
              <a:latin typeface="Nunito"/>
              <a:ea typeface="Nunito"/>
              <a:cs typeface="Nunito"/>
              <a:sym typeface="Nunito"/>
            </a:endParaRPr>
          </a:p>
          <a:p>
            <a:pPr indent="-342900" lvl="0" marL="457200" rtl="0" algn="l">
              <a:lnSpc>
                <a:spcPct val="200000"/>
              </a:lnSpc>
              <a:spcBef>
                <a:spcPts val="0"/>
              </a:spcBef>
              <a:spcAft>
                <a:spcPts val="0"/>
              </a:spcAft>
              <a:buSzPts val="1800"/>
              <a:buFont typeface="Nunito"/>
              <a:buAutoNum type="arabicPeriod"/>
            </a:pPr>
            <a:r>
              <a:rPr lang="en" sz="1800">
                <a:latin typeface="Nunito"/>
                <a:ea typeface="Nunito"/>
                <a:cs typeface="Nunito"/>
                <a:sym typeface="Nunito"/>
              </a:rPr>
              <a:t>Less than 10 sec</a:t>
            </a:r>
            <a:endParaRPr sz="1800">
              <a:latin typeface="Nunito"/>
              <a:ea typeface="Nunito"/>
              <a:cs typeface="Nunito"/>
              <a:sym typeface="Nunito"/>
            </a:endParaRPr>
          </a:p>
        </p:txBody>
      </p:sp>
      <p:sp>
        <p:nvSpPr>
          <p:cNvPr id="371" name="Google Shape;371;p26"/>
          <p:cNvSpPr txBox="1"/>
          <p:nvPr/>
        </p:nvSpPr>
        <p:spPr>
          <a:xfrm>
            <a:off x="353625" y="152400"/>
            <a:ext cx="6172200" cy="5541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2400">
                <a:latin typeface="Nunito"/>
                <a:ea typeface="Nunito"/>
                <a:cs typeface="Nunito"/>
                <a:sym typeface="Nunito"/>
              </a:rPr>
              <a:t>Quick Judgement:</a:t>
            </a:r>
            <a:endParaRPr>
              <a:latin typeface="Nunito"/>
              <a:ea typeface="Nunito"/>
              <a:cs typeface="Nunito"/>
              <a:sym typeface="Nunito"/>
            </a:endParaRPr>
          </a:p>
        </p:txBody>
      </p:sp>
      <p:sp>
        <p:nvSpPr>
          <p:cNvPr id="372" name="Google Shape;372;p26"/>
          <p:cNvSpPr txBox="1"/>
          <p:nvPr/>
        </p:nvSpPr>
        <p:spPr>
          <a:xfrm>
            <a:off x="4939900" y="1939550"/>
            <a:ext cx="6172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800" u="sng">
                <a:solidFill>
                  <a:srgbClr val="0000FF"/>
                </a:solidFill>
                <a:latin typeface="Nunito"/>
                <a:ea typeface="Nunito"/>
                <a:cs typeface="Nunito"/>
                <a:sym typeface="Nunito"/>
              </a:rPr>
              <a:t>2.4-4.6 sec</a:t>
            </a:r>
            <a:endParaRPr b="1" sz="4800" u="sng">
              <a:solidFill>
                <a:srgbClr val="0000FF"/>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0" st="0"/>
                                            </p:txEl>
                                          </p:spTgt>
                                        </p:tgtEl>
                                        <p:attrNameLst>
                                          <p:attrName>style.visibility</p:attrName>
                                        </p:attrNameLst>
                                      </p:cBhvr>
                                      <p:to>
                                        <p:strVal val="visible"/>
                                      </p:to>
                                    </p:set>
                                    <p:animEffect filter="fade" transition="in">
                                      <p:cBhvr>
                                        <p:cTn dur="1000"/>
                                        <p:tgtEl>
                                          <p:spTgt spid="3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1" st="1"/>
                                            </p:txEl>
                                          </p:spTgt>
                                        </p:tgtEl>
                                        <p:attrNameLst>
                                          <p:attrName>style.visibility</p:attrName>
                                        </p:attrNameLst>
                                      </p:cBhvr>
                                      <p:to>
                                        <p:strVal val="visible"/>
                                      </p:to>
                                    </p:set>
                                    <p:animEffect filter="fade" transition="in">
                                      <p:cBhvr>
                                        <p:cTn dur="1000"/>
                                        <p:tgtEl>
                                          <p:spTgt spid="3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2" st="2"/>
                                            </p:txEl>
                                          </p:spTgt>
                                        </p:tgtEl>
                                        <p:attrNameLst>
                                          <p:attrName>style.visibility</p:attrName>
                                        </p:attrNameLst>
                                      </p:cBhvr>
                                      <p:to>
                                        <p:strVal val="visible"/>
                                      </p:to>
                                    </p:set>
                                    <p:animEffect filter="fade" transition="in">
                                      <p:cBhvr>
                                        <p:cTn dur="1000"/>
                                        <p:tgtEl>
                                          <p:spTgt spid="3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3" st="3"/>
                                            </p:txEl>
                                          </p:spTgt>
                                        </p:tgtEl>
                                        <p:attrNameLst>
                                          <p:attrName>style.visibility</p:attrName>
                                        </p:attrNameLst>
                                      </p:cBhvr>
                                      <p:to>
                                        <p:strVal val="visible"/>
                                      </p:to>
                                    </p:set>
                                    <p:animEffect filter="fade" transition="in">
                                      <p:cBhvr>
                                        <p:cTn dur="1000"/>
                                        <p:tgtEl>
                                          <p:spTgt spid="3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4" st="4"/>
                                            </p:txEl>
                                          </p:spTgt>
                                        </p:tgtEl>
                                        <p:attrNameLst>
                                          <p:attrName>style.visibility</p:attrName>
                                        </p:attrNameLst>
                                      </p:cBhvr>
                                      <p:to>
                                        <p:strVal val="visible"/>
                                      </p:to>
                                    </p:set>
                                    <p:animEffect filter="fade" transition="in">
                                      <p:cBhvr>
                                        <p:cTn dur="1000"/>
                                        <p:tgtEl>
                                          <p:spTgt spid="3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xEl>
                                              <p:pRg end="5" st="5"/>
                                            </p:txEl>
                                          </p:spTgt>
                                        </p:tgtEl>
                                        <p:attrNameLst>
                                          <p:attrName>style.visibility</p:attrName>
                                        </p:attrNameLst>
                                      </p:cBhvr>
                                      <p:to>
                                        <p:strVal val="visible"/>
                                      </p:to>
                                    </p:set>
                                    <p:animEffect filter="fade" transition="in">
                                      <p:cBhvr>
                                        <p:cTn dur="1000"/>
                                        <p:tgtEl>
                                          <p:spTgt spid="3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400"/>
                                        <p:tgtEl>
                                          <p:spTgt spid="369"/>
                                        </p:tgtEl>
                                      </p:cBhvr>
                                    </p:animEffect>
                                    <p:set>
                                      <p:cBhvr>
                                        <p:cTn dur="1" fill="hold">
                                          <p:stCondLst>
                                            <p:cond delay="2400"/>
                                          </p:stCondLst>
                                        </p:cTn>
                                        <p:tgtEl>
                                          <p:spTgt spid="369"/>
                                        </p:tgtEl>
                                        <p:attrNameLst>
                                          <p:attrName>style.visibility</p:attrName>
                                        </p:attrNameLst>
                                      </p:cBhvr>
                                      <p:to>
                                        <p:strVal val="hidden"/>
                                      </p:to>
                                    </p:set>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22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7"/>
          <p:cNvSpPr txBox="1"/>
          <p:nvPr/>
        </p:nvSpPr>
        <p:spPr>
          <a:xfrm>
            <a:off x="2732475" y="814400"/>
            <a:ext cx="339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a:ea typeface="Nunito"/>
              <a:cs typeface="Nunito"/>
              <a:sym typeface="Nunito"/>
            </a:endParaRPr>
          </a:p>
        </p:txBody>
      </p:sp>
      <p:pic>
        <p:nvPicPr>
          <p:cNvPr id="378" name="Google Shape;378;p27"/>
          <p:cNvPicPr preferRelativeResize="0"/>
          <p:nvPr/>
        </p:nvPicPr>
        <p:blipFill>
          <a:blip r:embed="rId3">
            <a:alphaModFix/>
          </a:blip>
          <a:stretch>
            <a:fillRect/>
          </a:stretch>
        </p:blipFill>
        <p:spPr>
          <a:xfrm>
            <a:off x="692775" y="1214600"/>
            <a:ext cx="2317125" cy="2317125"/>
          </a:xfrm>
          <a:prstGeom prst="rect">
            <a:avLst/>
          </a:prstGeom>
          <a:noFill/>
          <a:ln>
            <a:noFill/>
          </a:ln>
        </p:spPr>
      </p:pic>
      <p:pic>
        <p:nvPicPr>
          <p:cNvPr id="379" name="Google Shape;379;p27"/>
          <p:cNvPicPr preferRelativeResize="0"/>
          <p:nvPr/>
        </p:nvPicPr>
        <p:blipFill>
          <a:blip r:embed="rId4">
            <a:alphaModFix/>
          </a:blip>
          <a:stretch>
            <a:fillRect/>
          </a:stretch>
        </p:blipFill>
        <p:spPr>
          <a:xfrm>
            <a:off x="6145825" y="1276450"/>
            <a:ext cx="2317125" cy="2317125"/>
          </a:xfrm>
          <a:prstGeom prst="rect">
            <a:avLst/>
          </a:prstGeom>
          <a:noFill/>
          <a:ln>
            <a:noFill/>
          </a:ln>
        </p:spPr>
      </p:pic>
      <p:sp>
        <p:nvSpPr>
          <p:cNvPr id="380" name="Google Shape;380;p27"/>
          <p:cNvSpPr/>
          <p:nvPr/>
        </p:nvSpPr>
        <p:spPr>
          <a:xfrm rot="5400000">
            <a:off x="2587825" y="1494825"/>
            <a:ext cx="1167900" cy="192900"/>
          </a:xfrm>
          <a:prstGeom prst="blockArc">
            <a:avLst>
              <a:gd fmla="val 10800000" name="adj1"/>
              <a:gd fmla="val 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1" name="Google Shape;381;p27"/>
          <p:cNvCxnSpPr>
            <a:endCxn id="380" idx="0"/>
          </p:cNvCxnSpPr>
          <p:nvPr/>
        </p:nvCxnSpPr>
        <p:spPr>
          <a:xfrm flipH="1" rot="10800000">
            <a:off x="2035975" y="1031438"/>
            <a:ext cx="1135800" cy="383100"/>
          </a:xfrm>
          <a:prstGeom prst="straightConnector1">
            <a:avLst/>
          </a:prstGeom>
          <a:noFill/>
          <a:ln cap="flat" cmpd="sng" w="9525">
            <a:solidFill>
              <a:schemeClr val="dk2"/>
            </a:solidFill>
            <a:prstDash val="solid"/>
            <a:round/>
            <a:headEnd len="med" w="med" type="none"/>
            <a:tailEnd len="med" w="med" type="none"/>
          </a:ln>
        </p:spPr>
      </p:cxnSp>
      <p:cxnSp>
        <p:nvCxnSpPr>
          <p:cNvPr id="382" name="Google Shape;382;p27"/>
          <p:cNvCxnSpPr>
            <a:endCxn id="380" idx="1"/>
          </p:cNvCxnSpPr>
          <p:nvPr/>
        </p:nvCxnSpPr>
        <p:spPr>
          <a:xfrm>
            <a:off x="2046775" y="1435913"/>
            <a:ext cx="1125000" cy="715200"/>
          </a:xfrm>
          <a:prstGeom prst="straightConnector1">
            <a:avLst/>
          </a:prstGeom>
          <a:noFill/>
          <a:ln cap="flat" cmpd="sng" w="9525">
            <a:solidFill>
              <a:schemeClr val="dk2"/>
            </a:solidFill>
            <a:prstDash val="solid"/>
            <a:round/>
            <a:headEnd len="med" w="med" type="none"/>
            <a:tailEnd len="med" w="med" type="none"/>
          </a:ln>
        </p:spPr>
      </p:cxnSp>
      <p:cxnSp>
        <p:nvCxnSpPr>
          <p:cNvPr id="383" name="Google Shape;383;p27"/>
          <p:cNvCxnSpPr>
            <a:stCxn id="380" idx="0"/>
          </p:cNvCxnSpPr>
          <p:nvPr/>
        </p:nvCxnSpPr>
        <p:spPr>
          <a:xfrm flipH="1" rot="10800000">
            <a:off x="3171775" y="503738"/>
            <a:ext cx="4221900" cy="527700"/>
          </a:xfrm>
          <a:prstGeom prst="straightConnector1">
            <a:avLst/>
          </a:prstGeom>
          <a:noFill/>
          <a:ln cap="flat" cmpd="sng" w="9525">
            <a:solidFill>
              <a:schemeClr val="dk2"/>
            </a:solidFill>
            <a:prstDash val="solid"/>
            <a:round/>
            <a:headEnd len="med" w="med" type="none"/>
            <a:tailEnd len="med" w="med" type="none"/>
          </a:ln>
        </p:spPr>
      </p:cxnSp>
      <p:cxnSp>
        <p:nvCxnSpPr>
          <p:cNvPr id="384" name="Google Shape;384;p27"/>
          <p:cNvCxnSpPr>
            <a:endCxn id="379" idx="2"/>
          </p:cNvCxnSpPr>
          <p:nvPr/>
        </p:nvCxnSpPr>
        <p:spPr>
          <a:xfrm>
            <a:off x="3171888" y="2151175"/>
            <a:ext cx="4132500" cy="1442400"/>
          </a:xfrm>
          <a:prstGeom prst="straightConnector1">
            <a:avLst/>
          </a:prstGeom>
          <a:noFill/>
          <a:ln cap="flat" cmpd="sng" w="9525">
            <a:solidFill>
              <a:schemeClr val="dk2"/>
            </a:solidFill>
            <a:prstDash val="solid"/>
            <a:round/>
            <a:headEnd len="med" w="med" type="none"/>
            <a:tailEnd len="med" w="med" type="none"/>
          </a:ln>
        </p:spPr>
      </p:cxnSp>
      <p:sp>
        <p:nvSpPr>
          <p:cNvPr id="385" name="Google Shape;385;p27"/>
          <p:cNvSpPr/>
          <p:nvPr/>
        </p:nvSpPr>
        <p:spPr>
          <a:xfrm>
            <a:off x="139300" y="75125"/>
            <a:ext cx="1671600" cy="1167900"/>
          </a:xfrm>
          <a:prstGeom prst="cloudCallout">
            <a:avLst>
              <a:gd fmla="val 34618" name="adj1"/>
              <a:gd fmla="val 65596"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6" name="Google Shape;386;p27"/>
          <p:cNvPicPr preferRelativeResize="0"/>
          <p:nvPr/>
        </p:nvPicPr>
        <p:blipFill>
          <a:blip r:embed="rId5">
            <a:alphaModFix/>
          </a:blip>
          <a:stretch>
            <a:fillRect/>
          </a:stretch>
        </p:blipFill>
        <p:spPr>
          <a:xfrm>
            <a:off x="489150" y="256688"/>
            <a:ext cx="850225" cy="850225"/>
          </a:xfrm>
          <a:prstGeom prst="rect">
            <a:avLst/>
          </a:prstGeom>
          <a:noFill/>
          <a:ln>
            <a:noFill/>
          </a:ln>
        </p:spPr>
      </p:pic>
      <p:sp>
        <p:nvSpPr>
          <p:cNvPr id="387" name="Google Shape;387;p27"/>
          <p:cNvSpPr/>
          <p:nvPr/>
        </p:nvSpPr>
        <p:spPr>
          <a:xfrm rot="5400000">
            <a:off x="2336675" y="22100"/>
            <a:ext cx="438000" cy="1489500"/>
          </a:xfrm>
          <a:prstGeom prst="bentArrow">
            <a:avLst>
              <a:gd fmla="val 25000" name="adj1"/>
              <a:gd fmla="val 24466" name="adj2"/>
              <a:gd fmla="val 25000" name="adj3"/>
              <a:gd fmla="val 43750" name="adj4"/>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pic>
        <p:nvPicPr>
          <p:cNvPr id="388" name="Google Shape;388;p27"/>
          <p:cNvPicPr preferRelativeResize="0"/>
          <p:nvPr/>
        </p:nvPicPr>
        <p:blipFill>
          <a:blip r:embed="rId6">
            <a:alphaModFix/>
          </a:blip>
          <a:stretch>
            <a:fillRect/>
          </a:stretch>
        </p:blipFill>
        <p:spPr>
          <a:xfrm flipH="1">
            <a:off x="7000849" y="1214601"/>
            <a:ext cx="639226" cy="63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46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28"/>
          <p:cNvPicPr preferRelativeResize="0"/>
          <p:nvPr/>
        </p:nvPicPr>
        <p:blipFill>
          <a:blip r:embed="rId3">
            <a:alphaModFix/>
          </a:blip>
          <a:stretch>
            <a:fillRect/>
          </a:stretch>
        </p:blipFill>
        <p:spPr>
          <a:xfrm>
            <a:off x="2859800" y="151213"/>
            <a:ext cx="7412651" cy="4841075"/>
          </a:xfrm>
          <a:prstGeom prst="rect">
            <a:avLst/>
          </a:prstGeom>
          <a:noFill/>
          <a:ln>
            <a:noFill/>
          </a:ln>
        </p:spPr>
      </p:pic>
      <p:sp>
        <p:nvSpPr>
          <p:cNvPr id="394" name="Google Shape;394;p28"/>
          <p:cNvSpPr txBox="1"/>
          <p:nvPr/>
        </p:nvSpPr>
        <p:spPr>
          <a:xfrm>
            <a:off x="450075" y="535775"/>
            <a:ext cx="3546900" cy="3032400"/>
          </a:xfrm>
          <a:prstGeom prst="rect">
            <a:avLst/>
          </a:prstGeom>
          <a:noFill/>
          <a:ln>
            <a:noFill/>
          </a:ln>
        </p:spPr>
        <p:txBody>
          <a:bodyPr anchorCtr="0" anchor="ctr" bIns="91425" lIns="91425" spcFirstLastPara="1" rIns="91425" wrap="square" tIns="91425">
            <a:noAutofit/>
          </a:bodyPr>
          <a:lstStyle/>
          <a:p>
            <a:pPr indent="0" lvl="0" marL="0" rtl="0" algn="ctr">
              <a:lnSpc>
                <a:spcPct val="200000"/>
              </a:lnSpc>
              <a:spcBef>
                <a:spcPts val="0"/>
              </a:spcBef>
              <a:spcAft>
                <a:spcPts val="0"/>
              </a:spcAft>
              <a:buNone/>
            </a:pPr>
            <a:r>
              <a:rPr b="1" lang="en" sz="1800" u="sng">
                <a:latin typeface="Nunito"/>
                <a:ea typeface="Nunito"/>
                <a:cs typeface="Nunito"/>
                <a:sym typeface="Nunito"/>
              </a:rPr>
              <a:t>Skills to practice:</a:t>
            </a:r>
            <a:endParaRPr b="1" sz="1800" u="sng">
              <a:latin typeface="Nunito"/>
              <a:ea typeface="Nunito"/>
              <a:cs typeface="Nunito"/>
              <a:sym typeface="Nunito"/>
            </a:endParaRPr>
          </a:p>
          <a:p>
            <a:pPr indent="0" lvl="0" marL="0" rtl="0" algn="l">
              <a:lnSpc>
                <a:spcPct val="200000"/>
              </a:lnSpc>
              <a:spcBef>
                <a:spcPts val="0"/>
              </a:spcBef>
              <a:spcAft>
                <a:spcPts val="0"/>
              </a:spcAft>
              <a:buNone/>
            </a:pPr>
            <a:r>
              <a:t/>
            </a:r>
            <a:endParaRPr>
              <a:latin typeface="Nunito"/>
              <a:ea typeface="Nunito"/>
              <a:cs typeface="Nunito"/>
              <a:sym typeface="Nunito"/>
            </a:endParaRPr>
          </a:p>
          <a:p>
            <a:pPr indent="0" lvl="0" marL="0" rtl="0" algn="l">
              <a:lnSpc>
                <a:spcPct val="200000"/>
              </a:lnSpc>
              <a:spcBef>
                <a:spcPts val="0"/>
              </a:spcBef>
              <a:spcAft>
                <a:spcPts val="0"/>
              </a:spcAft>
              <a:buNone/>
            </a:pPr>
            <a:r>
              <a:t/>
            </a:r>
            <a:endParaRPr>
              <a:latin typeface="Nunito"/>
              <a:ea typeface="Nunito"/>
              <a:cs typeface="Nunito"/>
              <a:sym typeface="Nunito"/>
            </a:endParaRPr>
          </a:p>
          <a:p>
            <a:pPr indent="-317500" lvl="0" marL="457200" rtl="0" algn="l">
              <a:lnSpc>
                <a:spcPct val="200000"/>
              </a:lnSpc>
              <a:spcBef>
                <a:spcPts val="0"/>
              </a:spcBef>
              <a:spcAft>
                <a:spcPts val="0"/>
              </a:spcAft>
              <a:buSzPts val="1400"/>
              <a:buFont typeface="Nunito"/>
              <a:buChar char="●"/>
            </a:pPr>
            <a:r>
              <a:rPr lang="en">
                <a:latin typeface="Nunito"/>
                <a:ea typeface="Nunito"/>
                <a:cs typeface="Nunito"/>
                <a:sym typeface="Nunito"/>
              </a:rPr>
              <a:t>Be quick to listen and slow to speak</a:t>
            </a:r>
            <a:endParaRPr>
              <a:latin typeface="Nunito"/>
              <a:ea typeface="Nunito"/>
              <a:cs typeface="Nunito"/>
              <a:sym typeface="Nunito"/>
            </a:endParaRPr>
          </a:p>
          <a:p>
            <a:pPr indent="-317500" lvl="0" marL="457200" rtl="0" algn="l">
              <a:lnSpc>
                <a:spcPct val="200000"/>
              </a:lnSpc>
              <a:spcBef>
                <a:spcPts val="0"/>
              </a:spcBef>
              <a:spcAft>
                <a:spcPts val="0"/>
              </a:spcAft>
              <a:buSzPts val="1400"/>
              <a:buFont typeface="Nunito"/>
              <a:buChar char="●"/>
            </a:pPr>
            <a:r>
              <a:rPr lang="en">
                <a:latin typeface="Nunito"/>
                <a:ea typeface="Nunito"/>
                <a:cs typeface="Nunito"/>
                <a:sym typeface="Nunito"/>
              </a:rPr>
              <a:t>Recognize when you are making a quick judgement</a:t>
            </a:r>
            <a:endParaRPr>
              <a:latin typeface="Nunito"/>
              <a:ea typeface="Nunito"/>
              <a:cs typeface="Nunito"/>
              <a:sym typeface="Nunito"/>
            </a:endParaRPr>
          </a:p>
          <a:p>
            <a:pPr indent="-317500" lvl="0" marL="457200" rtl="0" algn="l">
              <a:lnSpc>
                <a:spcPct val="200000"/>
              </a:lnSpc>
              <a:spcBef>
                <a:spcPts val="0"/>
              </a:spcBef>
              <a:spcAft>
                <a:spcPts val="0"/>
              </a:spcAft>
              <a:buSzPts val="1400"/>
              <a:buFont typeface="Nunito"/>
              <a:buChar char="●"/>
            </a:pPr>
            <a:r>
              <a:rPr lang="en">
                <a:latin typeface="Nunito"/>
                <a:ea typeface="Nunito"/>
                <a:cs typeface="Nunito"/>
                <a:sym typeface="Nunito"/>
              </a:rPr>
              <a:t>Stop &amp; ask if there is enough evidence to form a judgement</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1000"/>
                                        <p:tgtEl>
                                          <p:spTgt spid="3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1" st="1"/>
                                            </p:txEl>
                                          </p:spTgt>
                                        </p:tgtEl>
                                        <p:attrNameLst>
                                          <p:attrName>style.visibility</p:attrName>
                                        </p:attrNameLst>
                                      </p:cBhvr>
                                      <p:to>
                                        <p:strVal val="visible"/>
                                      </p:to>
                                    </p:set>
                                    <p:animEffect filter="fade" transition="in">
                                      <p:cBhvr>
                                        <p:cTn dur="1000"/>
                                        <p:tgtEl>
                                          <p:spTgt spid="3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2" st="2"/>
                                            </p:txEl>
                                          </p:spTgt>
                                        </p:tgtEl>
                                        <p:attrNameLst>
                                          <p:attrName>style.visibility</p:attrName>
                                        </p:attrNameLst>
                                      </p:cBhvr>
                                      <p:to>
                                        <p:strVal val="visible"/>
                                      </p:to>
                                    </p:set>
                                    <p:animEffect filter="fade" transition="in">
                                      <p:cBhvr>
                                        <p:cTn dur="1000"/>
                                        <p:tgtEl>
                                          <p:spTgt spid="3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3" st="3"/>
                                            </p:txEl>
                                          </p:spTgt>
                                        </p:tgtEl>
                                        <p:attrNameLst>
                                          <p:attrName>style.visibility</p:attrName>
                                        </p:attrNameLst>
                                      </p:cBhvr>
                                      <p:to>
                                        <p:strVal val="visible"/>
                                      </p:to>
                                    </p:set>
                                    <p:animEffect filter="fade" transition="in">
                                      <p:cBhvr>
                                        <p:cTn dur="1000"/>
                                        <p:tgtEl>
                                          <p:spTgt spid="3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4" st="4"/>
                                            </p:txEl>
                                          </p:spTgt>
                                        </p:tgtEl>
                                        <p:attrNameLst>
                                          <p:attrName>style.visibility</p:attrName>
                                        </p:attrNameLst>
                                      </p:cBhvr>
                                      <p:to>
                                        <p:strVal val="visible"/>
                                      </p:to>
                                    </p:set>
                                    <p:animEffect filter="fade" transition="in">
                                      <p:cBhvr>
                                        <p:cTn dur="1000"/>
                                        <p:tgtEl>
                                          <p:spTgt spid="3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5" st="5"/>
                                            </p:txEl>
                                          </p:spTgt>
                                        </p:tgtEl>
                                        <p:attrNameLst>
                                          <p:attrName>style.visibility</p:attrName>
                                        </p:attrNameLst>
                                      </p:cBhvr>
                                      <p:to>
                                        <p:strVal val="visible"/>
                                      </p:to>
                                    </p:set>
                                    <p:animEffect filter="fade" transition="in">
                                      <p:cBhvr>
                                        <p:cTn dur="1000"/>
                                        <p:tgtEl>
                                          <p:spTgt spid="39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FIN</a:t>
            </a:r>
            <a:endParaRPr/>
          </a:p>
        </p:txBody>
      </p:sp>
      <p:sp>
        <p:nvSpPr>
          <p:cNvPr id="400" name="Google Shape;400;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16"/>
          <p:cNvPicPr preferRelativeResize="0"/>
          <p:nvPr/>
        </p:nvPicPr>
        <p:blipFill rotWithShape="1">
          <a:blip r:embed="rId3">
            <a:alphaModFix/>
          </a:blip>
          <a:srcRect b="6155" l="0" r="0" t="6155"/>
          <a:stretch/>
        </p:blipFill>
        <p:spPr>
          <a:xfrm>
            <a:off x="3278400" y="0"/>
            <a:ext cx="5865599" cy="5143501"/>
          </a:xfrm>
          <a:prstGeom prst="rect">
            <a:avLst/>
          </a:prstGeom>
          <a:noFill/>
          <a:ln>
            <a:noFill/>
          </a:ln>
        </p:spPr>
      </p:pic>
      <p:sp>
        <p:nvSpPr>
          <p:cNvPr id="294" name="Google Shape;294;p16"/>
          <p:cNvSpPr txBox="1"/>
          <p:nvPr>
            <p:ph type="title"/>
          </p:nvPr>
        </p:nvSpPr>
        <p:spPr>
          <a:xfrm>
            <a:off x="311700" y="1153900"/>
            <a:ext cx="2655000" cy="858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Goals</a:t>
            </a:r>
            <a:endParaRPr/>
          </a:p>
        </p:txBody>
      </p:sp>
      <p:sp>
        <p:nvSpPr>
          <p:cNvPr id="295" name="Google Shape;295;p16"/>
          <p:cNvSpPr txBox="1"/>
          <p:nvPr>
            <p:ph idx="1" type="body"/>
          </p:nvPr>
        </p:nvSpPr>
        <p:spPr>
          <a:xfrm>
            <a:off x="311700" y="2022050"/>
            <a:ext cx="2655000" cy="29283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Develop awareness of our own culture and </a:t>
            </a:r>
            <a:r>
              <a:rPr lang="en" sz="1400"/>
              <a:t>its</a:t>
            </a:r>
            <a:r>
              <a:rPr lang="en" sz="1400"/>
              <a:t> impact on us</a:t>
            </a:r>
            <a:endParaRPr sz="1400"/>
          </a:p>
          <a:p>
            <a:pPr indent="-317500" lvl="0" marL="457200" rtl="0" algn="l">
              <a:spcBef>
                <a:spcPts val="0"/>
              </a:spcBef>
              <a:spcAft>
                <a:spcPts val="0"/>
              </a:spcAft>
              <a:buSzPts val="1400"/>
              <a:buChar char="●"/>
            </a:pPr>
            <a:r>
              <a:rPr lang="en" sz="1400"/>
              <a:t>Learn to </a:t>
            </a:r>
            <a:r>
              <a:rPr lang="en" sz="1400"/>
              <a:t>appreciate &amp;</a:t>
            </a:r>
            <a:r>
              <a:rPr lang="en" sz="1400"/>
              <a:t>  evaluate different perspectives.</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1000"/>
                                        <p:tgtEl>
                                          <p:spTgt spid="2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animEffect filter="fade" transition="in">
                                      <p:cBhvr>
                                        <p:cTn dur="1000"/>
                                        <p:tgtEl>
                                          <p:spTgt spid="29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7"/>
          <p:cNvSpPr txBox="1"/>
          <p:nvPr>
            <p:ph type="title"/>
          </p:nvPr>
        </p:nvSpPr>
        <p:spPr>
          <a:xfrm>
            <a:off x="1303800" y="598575"/>
            <a:ext cx="3312000" cy="468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Culture?</a:t>
            </a:r>
            <a:endParaRPr/>
          </a:p>
        </p:txBody>
      </p:sp>
      <p:sp>
        <p:nvSpPr>
          <p:cNvPr id="301" name="Google Shape;301;p17"/>
          <p:cNvSpPr txBox="1"/>
          <p:nvPr>
            <p:ph idx="1" type="body"/>
          </p:nvPr>
        </p:nvSpPr>
        <p:spPr>
          <a:xfrm>
            <a:off x="1303800" y="1905000"/>
            <a:ext cx="3312000" cy="262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Shared:</a:t>
            </a:r>
            <a:endParaRPr b="1"/>
          </a:p>
          <a:p>
            <a:pPr indent="-311150" lvl="0" marL="457200" rtl="0" algn="l">
              <a:spcBef>
                <a:spcPts val="1200"/>
              </a:spcBef>
              <a:spcAft>
                <a:spcPts val="0"/>
              </a:spcAft>
              <a:buSzPts val="1300"/>
              <a:buChar char="●"/>
            </a:pPr>
            <a:r>
              <a:rPr lang="en"/>
              <a:t>Practices</a:t>
            </a:r>
            <a:endParaRPr/>
          </a:p>
          <a:p>
            <a:pPr indent="-311150" lvl="0" marL="457200" rtl="0" algn="l">
              <a:spcBef>
                <a:spcPts val="0"/>
              </a:spcBef>
              <a:spcAft>
                <a:spcPts val="0"/>
              </a:spcAft>
              <a:buSzPts val="1300"/>
              <a:buChar char="●"/>
            </a:pPr>
            <a:r>
              <a:rPr lang="en"/>
              <a:t>Values</a:t>
            </a:r>
            <a:endParaRPr/>
          </a:p>
          <a:p>
            <a:pPr indent="-311150" lvl="0" marL="457200" rtl="0" algn="l">
              <a:spcBef>
                <a:spcPts val="0"/>
              </a:spcBef>
              <a:spcAft>
                <a:spcPts val="0"/>
              </a:spcAft>
              <a:buSzPts val="1300"/>
              <a:buChar char="●"/>
            </a:pPr>
            <a:r>
              <a:rPr lang="en"/>
              <a:t>Perceptions</a:t>
            </a:r>
            <a:endParaRPr/>
          </a:p>
        </p:txBody>
      </p:sp>
      <p:pic>
        <p:nvPicPr>
          <p:cNvPr id="302" name="Google Shape;302;p17"/>
          <p:cNvPicPr preferRelativeResize="0"/>
          <p:nvPr/>
        </p:nvPicPr>
        <p:blipFill>
          <a:blip r:embed="rId3">
            <a:alphaModFix/>
          </a:blip>
          <a:stretch>
            <a:fillRect/>
          </a:stretch>
        </p:blipFill>
        <p:spPr>
          <a:xfrm>
            <a:off x="4724400" y="1143000"/>
            <a:ext cx="4223398" cy="33820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animEffect filter="fade" transition="in">
                                      <p:cBhvr>
                                        <p:cTn dur="1000"/>
                                        <p:tgtEl>
                                          <p:spTgt spid="3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animEffect filter="fade" transition="in">
                                      <p:cBhvr>
                                        <p:cTn dur="1000"/>
                                        <p:tgtEl>
                                          <p:spTgt spid="3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animEffect filter="fade" transition="in">
                                      <p:cBhvr>
                                        <p:cTn dur="1000"/>
                                        <p:tgtEl>
                                          <p:spTgt spid="3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3" st="3"/>
                                            </p:txEl>
                                          </p:spTgt>
                                        </p:tgtEl>
                                        <p:attrNameLst>
                                          <p:attrName>style.visibility</p:attrName>
                                        </p:attrNameLst>
                                      </p:cBhvr>
                                      <p:to>
                                        <p:strVal val="visible"/>
                                      </p:to>
                                    </p:set>
                                    <p:animEffect filter="fade" transition="in">
                                      <p:cBhvr>
                                        <p:cTn dur="1000"/>
                                        <p:tgtEl>
                                          <p:spTgt spid="30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Google Shape;307;p18"/>
          <p:cNvSpPr txBox="1"/>
          <p:nvPr/>
        </p:nvSpPr>
        <p:spPr>
          <a:xfrm>
            <a:off x="366944" y="342396"/>
            <a:ext cx="31638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Nunito"/>
                <a:ea typeface="Nunito"/>
                <a:cs typeface="Nunito"/>
                <a:sym typeface="Nunito"/>
              </a:rPr>
              <a:t>Perceived culture</a:t>
            </a:r>
            <a:endParaRPr b="1" sz="1600">
              <a:latin typeface="Nunito"/>
              <a:ea typeface="Nunito"/>
              <a:cs typeface="Nunito"/>
              <a:sym typeface="Nunito"/>
            </a:endParaRPr>
          </a:p>
        </p:txBody>
      </p:sp>
      <p:sp>
        <p:nvSpPr>
          <p:cNvPr id="308" name="Google Shape;308;p18"/>
          <p:cNvSpPr txBox="1"/>
          <p:nvPr/>
        </p:nvSpPr>
        <p:spPr>
          <a:xfrm>
            <a:off x="252669" y="2389734"/>
            <a:ext cx="3163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Nunito"/>
                <a:ea typeface="Nunito"/>
                <a:cs typeface="Nunito"/>
                <a:sym typeface="Nunito"/>
              </a:rPr>
              <a:t>Underlying</a:t>
            </a:r>
            <a:endParaRPr b="1" sz="1600">
              <a:latin typeface="Nunito"/>
              <a:ea typeface="Nunito"/>
              <a:cs typeface="Nunito"/>
              <a:sym typeface="Nunito"/>
            </a:endParaRPr>
          </a:p>
          <a:p>
            <a:pPr indent="0" lvl="0" marL="0" rtl="0" algn="ctr">
              <a:spcBef>
                <a:spcPts val="0"/>
              </a:spcBef>
              <a:spcAft>
                <a:spcPts val="0"/>
              </a:spcAft>
              <a:buNone/>
            </a:pPr>
            <a:r>
              <a:rPr b="1" lang="en" sz="1600">
                <a:latin typeface="Nunito"/>
                <a:ea typeface="Nunito"/>
                <a:cs typeface="Nunito"/>
                <a:sym typeface="Nunito"/>
              </a:rPr>
              <a:t>Culture</a:t>
            </a:r>
            <a:endParaRPr b="1" sz="1600">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2" name="Shape 312"/>
        <p:cNvGrpSpPr/>
        <p:nvPr/>
      </p:nvGrpSpPr>
      <p:grpSpPr>
        <a:xfrm>
          <a:off x="0" y="0"/>
          <a:ext cx="0" cy="0"/>
          <a:chOff x="0" y="0"/>
          <a:chExt cx="0" cy="0"/>
        </a:xfrm>
      </p:grpSpPr>
      <p:sp>
        <p:nvSpPr>
          <p:cNvPr id="313" name="Google Shape;313;p19"/>
          <p:cNvSpPr txBox="1"/>
          <p:nvPr/>
        </p:nvSpPr>
        <p:spPr>
          <a:xfrm>
            <a:off x="5432825" y="546475"/>
            <a:ext cx="6172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Nunito"/>
                <a:ea typeface="Nunito"/>
                <a:cs typeface="Nunito"/>
                <a:sym typeface="Nunito"/>
              </a:rPr>
              <a:t>Practices</a:t>
            </a:r>
            <a:endParaRPr b="1" sz="1600">
              <a:latin typeface="Nunito"/>
              <a:ea typeface="Nunito"/>
              <a:cs typeface="Nunito"/>
              <a:sym typeface="Nunito"/>
            </a:endParaRPr>
          </a:p>
        </p:txBody>
      </p:sp>
      <p:sp>
        <p:nvSpPr>
          <p:cNvPr id="314" name="Google Shape;314;p19"/>
          <p:cNvSpPr txBox="1"/>
          <p:nvPr/>
        </p:nvSpPr>
        <p:spPr>
          <a:xfrm>
            <a:off x="5432825" y="1671625"/>
            <a:ext cx="6172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Nunito"/>
                <a:ea typeface="Nunito"/>
                <a:cs typeface="Nunito"/>
                <a:sym typeface="Nunito"/>
              </a:rPr>
              <a:t>Values</a:t>
            </a:r>
            <a:endParaRPr b="1" sz="1600">
              <a:latin typeface="Nunito"/>
              <a:ea typeface="Nunito"/>
              <a:cs typeface="Nunito"/>
              <a:sym typeface="Nunito"/>
            </a:endParaRPr>
          </a:p>
        </p:txBody>
      </p:sp>
      <p:sp>
        <p:nvSpPr>
          <p:cNvPr id="315" name="Google Shape;315;p19"/>
          <p:cNvSpPr txBox="1"/>
          <p:nvPr/>
        </p:nvSpPr>
        <p:spPr>
          <a:xfrm>
            <a:off x="5432825" y="2936075"/>
            <a:ext cx="6172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Nunito"/>
                <a:ea typeface="Nunito"/>
                <a:cs typeface="Nunito"/>
                <a:sym typeface="Nunito"/>
              </a:rPr>
              <a:t>Perceptions</a:t>
            </a:r>
            <a:endParaRPr b="1" sz="1600">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2500"/>
                                        <p:tgtEl>
                                          <p:spTgt spid="3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20"/>
          <p:cNvPicPr preferRelativeResize="0"/>
          <p:nvPr/>
        </p:nvPicPr>
        <p:blipFill>
          <a:blip r:embed="rId3">
            <a:alphaModFix/>
          </a:blip>
          <a:stretch>
            <a:fillRect/>
          </a:stretch>
        </p:blipFill>
        <p:spPr>
          <a:xfrm>
            <a:off x="4342200" y="141700"/>
            <a:ext cx="4476750" cy="2047875"/>
          </a:xfrm>
          <a:prstGeom prst="rect">
            <a:avLst/>
          </a:prstGeom>
          <a:noFill/>
          <a:ln>
            <a:noFill/>
          </a:ln>
        </p:spPr>
      </p:pic>
      <p:pic>
        <p:nvPicPr>
          <p:cNvPr id="321" name="Google Shape;321;p20"/>
          <p:cNvPicPr preferRelativeResize="0"/>
          <p:nvPr/>
        </p:nvPicPr>
        <p:blipFill>
          <a:blip r:embed="rId4">
            <a:alphaModFix/>
          </a:blip>
          <a:stretch>
            <a:fillRect/>
          </a:stretch>
        </p:blipFill>
        <p:spPr>
          <a:xfrm>
            <a:off x="4097025" y="2309825"/>
            <a:ext cx="4967109" cy="2649125"/>
          </a:xfrm>
          <a:prstGeom prst="rect">
            <a:avLst/>
          </a:prstGeom>
          <a:noFill/>
          <a:ln>
            <a:noFill/>
          </a:ln>
        </p:spPr>
      </p:pic>
      <p:sp>
        <p:nvSpPr>
          <p:cNvPr id="322" name="Google Shape;322;p20"/>
          <p:cNvSpPr txBox="1"/>
          <p:nvPr/>
        </p:nvSpPr>
        <p:spPr>
          <a:xfrm>
            <a:off x="471525" y="801600"/>
            <a:ext cx="3625500" cy="3663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800">
                <a:latin typeface="Nunito"/>
                <a:ea typeface="Nunito"/>
                <a:cs typeface="Nunito"/>
                <a:sym typeface="Nunito"/>
              </a:rPr>
              <a:t>Cultural Values/P</a:t>
            </a:r>
            <a:r>
              <a:rPr b="1" lang="en" sz="1800">
                <a:latin typeface="Nunito"/>
                <a:ea typeface="Nunito"/>
                <a:cs typeface="Nunito"/>
                <a:sym typeface="Nunito"/>
              </a:rPr>
              <a:t>erception</a:t>
            </a:r>
            <a:r>
              <a:rPr b="1" lang="en" sz="1800">
                <a:latin typeface="Nunito"/>
                <a:ea typeface="Nunito"/>
                <a:cs typeface="Nunito"/>
                <a:sym typeface="Nunito"/>
              </a:rPr>
              <a:t> Spectrums (Examples):</a:t>
            </a:r>
            <a:endParaRPr b="1" sz="1800">
              <a:latin typeface="Nunito"/>
              <a:ea typeface="Nunito"/>
              <a:cs typeface="Nunito"/>
              <a:sym typeface="Nunito"/>
            </a:endParaRPr>
          </a:p>
          <a:p>
            <a:pPr indent="0" lvl="0" marL="0" rtl="0" algn="l">
              <a:lnSpc>
                <a:spcPct val="200000"/>
              </a:lnSpc>
              <a:spcBef>
                <a:spcPts val="0"/>
              </a:spcBef>
              <a:spcAft>
                <a:spcPts val="0"/>
              </a:spcAft>
              <a:buNone/>
            </a:pPr>
            <a:r>
              <a:t/>
            </a:r>
            <a:endParaRPr>
              <a:latin typeface="Nunito"/>
              <a:ea typeface="Nunito"/>
              <a:cs typeface="Nunito"/>
              <a:sym typeface="Nunito"/>
            </a:endParaRPr>
          </a:p>
          <a:p>
            <a:pPr indent="-317500" lvl="0" marL="457200" rtl="0" algn="l">
              <a:lnSpc>
                <a:spcPct val="200000"/>
              </a:lnSpc>
              <a:spcBef>
                <a:spcPts val="0"/>
              </a:spcBef>
              <a:spcAft>
                <a:spcPts val="0"/>
              </a:spcAft>
              <a:buSzPts val="1400"/>
              <a:buFont typeface="Nunito"/>
              <a:buChar char="●"/>
            </a:pPr>
            <a:r>
              <a:rPr lang="en">
                <a:latin typeface="Nunito"/>
                <a:ea typeface="Nunito"/>
                <a:cs typeface="Nunito"/>
                <a:sym typeface="Nunito"/>
              </a:rPr>
              <a:t>Time and Event</a:t>
            </a:r>
            <a:endParaRPr>
              <a:latin typeface="Nunito"/>
              <a:ea typeface="Nunito"/>
              <a:cs typeface="Nunito"/>
              <a:sym typeface="Nunito"/>
            </a:endParaRPr>
          </a:p>
          <a:p>
            <a:pPr indent="-317500" lvl="0" marL="457200" rtl="0" algn="l">
              <a:lnSpc>
                <a:spcPct val="200000"/>
              </a:lnSpc>
              <a:spcBef>
                <a:spcPts val="0"/>
              </a:spcBef>
              <a:spcAft>
                <a:spcPts val="0"/>
              </a:spcAft>
              <a:buSzPts val="1400"/>
              <a:buFont typeface="Nunito"/>
              <a:buChar char="●"/>
            </a:pPr>
            <a:r>
              <a:rPr lang="en">
                <a:latin typeface="Nunito"/>
                <a:ea typeface="Nunito"/>
                <a:cs typeface="Nunito"/>
                <a:sym typeface="Nunito"/>
              </a:rPr>
              <a:t>Individual and Collectivism</a:t>
            </a:r>
            <a:endParaRPr>
              <a:latin typeface="Nunito"/>
              <a:ea typeface="Nunito"/>
              <a:cs typeface="Nunito"/>
              <a:sym typeface="Nunito"/>
            </a:endParaRPr>
          </a:p>
          <a:p>
            <a:pPr indent="-317500" lvl="0" marL="457200" rtl="0" algn="l">
              <a:lnSpc>
                <a:spcPct val="200000"/>
              </a:lnSpc>
              <a:spcBef>
                <a:spcPts val="0"/>
              </a:spcBef>
              <a:spcAft>
                <a:spcPts val="0"/>
              </a:spcAft>
              <a:buSzPts val="1400"/>
              <a:buFont typeface="Nunito"/>
              <a:buChar char="●"/>
            </a:pPr>
            <a:r>
              <a:rPr lang="en">
                <a:latin typeface="Nunito"/>
                <a:ea typeface="Nunito"/>
                <a:cs typeface="Nunito"/>
                <a:sym typeface="Nunito"/>
              </a:rPr>
              <a:t>Low and High Power Distance</a:t>
            </a:r>
            <a:endParaRPr>
              <a:latin typeface="Nunito"/>
              <a:ea typeface="Nunito"/>
              <a:cs typeface="Nunito"/>
              <a:sym typeface="Nunito"/>
            </a:endParaRPr>
          </a:p>
          <a:p>
            <a:pPr indent="-317500" lvl="0" marL="457200" rtl="0" algn="l">
              <a:lnSpc>
                <a:spcPct val="200000"/>
              </a:lnSpc>
              <a:spcBef>
                <a:spcPts val="0"/>
              </a:spcBef>
              <a:spcAft>
                <a:spcPts val="0"/>
              </a:spcAft>
              <a:buSzPts val="1400"/>
              <a:buFont typeface="Nunito"/>
              <a:buChar char="●"/>
            </a:pPr>
            <a:r>
              <a:rPr lang="en">
                <a:latin typeface="Nunito"/>
                <a:ea typeface="Nunito"/>
                <a:cs typeface="Nunito"/>
                <a:sym typeface="Nunito"/>
              </a:rPr>
              <a:t>Direct and Indirect Communication</a:t>
            </a:r>
            <a:endParaRPr>
              <a:latin typeface="Nunito"/>
              <a:ea typeface="Nunito"/>
              <a:cs typeface="Nunito"/>
              <a:sym typeface="Nunito"/>
            </a:endParaRPr>
          </a:p>
          <a:p>
            <a:pPr indent="-317500" lvl="0" marL="457200" rtl="0" algn="l">
              <a:lnSpc>
                <a:spcPct val="200000"/>
              </a:lnSpc>
              <a:spcBef>
                <a:spcPts val="0"/>
              </a:spcBef>
              <a:spcAft>
                <a:spcPts val="0"/>
              </a:spcAft>
              <a:buSzPts val="1400"/>
              <a:buFont typeface="Nunito"/>
              <a:buChar char="●"/>
            </a:pPr>
            <a:r>
              <a:rPr lang="en">
                <a:latin typeface="Nunito"/>
                <a:ea typeface="Nunito"/>
                <a:cs typeface="Nunito"/>
                <a:sym typeface="Nunito"/>
              </a:rPr>
              <a:t>Fatalism and Existentialism</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1000"/>
                                        <p:tgtEl>
                                          <p:spTgt spid="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1" st="1"/>
                                            </p:txEl>
                                          </p:spTgt>
                                        </p:tgtEl>
                                        <p:attrNameLst>
                                          <p:attrName>style.visibility</p:attrName>
                                        </p:attrNameLst>
                                      </p:cBhvr>
                                      <p:to>
                                        <p:strVal val="visible"/>
                                      </p:to>
                                    </p:set>
                                    <p:animEffect filter="fade" transition="in">
                                      <p:cBhvr>
                                        <p:cTn dur="1000"/>
                                        <p:tgtEl>
                                          <p:spTgt spid="3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2" st="2"/>
                                            </p:txEl>
                                          </p:spTgt>
                                        </p:tgtEl>
                                        <p:attrNameLst>
                                          <p:attrName>style.visibility</p:attrName>
                                        </p:attrNameLst>
                                      </p:cBhvr>
                                      <p:to>
                                        <p:strVal val="visible"/>
                                      </p:to>
                                    </p:set>
                                    <p:animEffect filter="fade" transition="in">
                                      <p:cBhvr>
                                        <p:cTn dur="1000"/>
                                        <p:tgtEl>
                                          <p:spTgt spid="3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3" st="3"/>
                                            </p:txEl>
                                          </p:spTgt>
                                        </p:tgtEl>
                                        <p:attrNameLst>
                                          <p:attrName>style.visibility</p:attrName>
                                        </p:attrNameLst>
                                      </p:cBhvr>
                                      <p:to>
                                        <p:strVal val="visible"/>
                                      </p:to>
                                    </p:set>
                                    <p:animEffect filter="fade" transition="in">
                                      <p:cBhvr>
                                        <p:cTn dur="1000"/>
                                        <p:tgtEl>
                                          <p:spTgt spid="3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4" st="4"/>
                                            </p:txEl>
                                          </p:spTgt>
                                        </p:tgtEl>
                                        <p:attrNameLst>
                                          <p:attrName>style.visibility</p:attrName>
                                        </p:attrNameLst>
                                      </p:cBhvr>
                                      <p:to>
                                        <p:strVal val="visible"/>
                                      </p:to>
                                    </p:set>
                                    <p:animEffect filter="fade" transition="in">
                                      <p:cBhvr>
                                        <p:cTn dur="1000"/>
                                        <p:tgtEl>
                                          <p:spTgt spid="3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5" st="5"/>
                                            </p:txEl>
                                          </p:spTgt>
                                        </p:tgtEl>
                                        <p:attrNameLst>
                                          <p:attrName>style.visibility</p:attrName>
                                        </p:attrNameLst>
                                      </p:cBhvr>
                                      <p:to>
                                        <p:strVal val="visible"/>
                                      </p:to>
                                    </p:set>
                                    <p:animEffect filter="fade" transition="in">
                                      <p:cBhvr>
                                        <p:cTn dur="1000"/>
                                        <p:tgtEl>
                                          <p:spTgt spid="3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6" st="6"/>
                                            </p:txEl>
                                          </p:spTgt>
                                        </p:tgtEl>
                                        <p:attrNameLst>
                                          <p:attrName>style.visibility</p:attrName>
                                        </p:attrNameLst>
                                      </p:cBhvr>
                                      <p:to>
                                        <p:strVal val="visible"/>
                                      </p:to>
                                    </p:set>
                                    <p:animEffect filter="fade" transition="in">
                                      <p:cBhvr>
                                        <p:cTn dur="1000"/>
                                        <p:tgtEl>
                                          <p:spTgt spid="32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21"/>
          <p:cNvPicPr preferRelativeResize="0"/>
          <p:nvPr/>
        </p:nvPicPr>
        <p:blipFill>
          <a:blip r:embed="rId3">
            <a:alphaModFix/>
          </a:blip>
          <a:stretch>
            <a:fillRect/>
          </a:stretch>
        </p:blipFill>
        <p:spPr>
          <a:xfrm>
            <a:off x="1600200" y="266697"/>
            <a:ext cx="5839519" cy="4838703"/>
          </a:xfrm>
          <a:prstGeom prst="rect">
            <a:avLst/>
          </a:prstGeom>
          <a:noFill/>
          <a:ln>
            <a:noFill/>
          </a:ln>
        </p:spPr>
      </p:pic>
      <p:sp>
        <p:nvSpPr>
          <p:cNvPr id="328" name="Google Shape;328;p21"/>
          <p:cNvSpPr txBox="1"/>
          <p:nvPr/>
        </p:nvSpPr>
        <p:spPr>
          <a:xfrm rot="-2924140">
            <a:off x="2770920" y="711135"/>
            <a:ext cx="742342" cy="40007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Nunito"/>
                <a:ea typeface="Nunito"/>
                <a:cs typeface="Nunito"/>
                <a:sym typeface="Nunito"/>
              </a:rPr>
              <a:t>Family</a:t>
            </a:r>
            <a:endParaRPr b="1">
              <a:latin typeface="Nunito"/>
              <a:ea typeface="Nunito"/>
              <a:cs typeface="Nunito"/>
              <a:sym typeface="Nunito"/>
            </a:endParaRPr>
          </a:p>
        </p:txBody>
      </p:sp>
      <p:sp>
        <p:nvSpPr>
          <p:cNvPr id="329" name="Google Shape;329;p21"/>
          <p:cNvSpPr txBox="1"/>
          <p:nvPr/>
        </p:nvSpPr>
        <p:spPr>
          <a:xfrm rot="2992995">
            <a:off x="5484512" y="711150"/>
            <a:ext cx="742612" cy="40005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Nunito"/>
                <a:ea typeface="Nunito"/>
                <a:cs typeface="Nunito"/>
                <a:sym typeface="Nunito"/>
              </a:rPr>
              <a:t>Peers</a:t>
            </a:r>
            <a:endParaRPr b="1">
              <a:latin typeface="Nunito"/>
              <a:ea typeface="Nunito"/>
              <a:cs typeface="Nunito"/>
              <a:sym typeface="Nunito"/>
            </a:endParaRPr>
          </a:p>
        </p:txBody>
      </p:sp>
      <p:sp>
        <p:nvSpPr>
          <p:cNvPr id="330" name="Google Shape;330;p21"/>
          <p:cNvSpPr txBox="1"/>
          <p:nvPr/>
        </p:nvSpPr>
        <p:spPr>
          <a:xfrm rot="-2700532">
            <a:off x="5690079" y="3719659"/>
            <a:ext cx="1370585" cy="40008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Nunito"/>
                <a:ea typeface="Nunito"/>
                <a:cs typeface="Nunito"/>
                <a:sym typeface="Nunito"/>
              </a:rPr>
              <a:t>Organizations</a:t>
            </a:r>
            <a:endParaRPr b="1">
              <a:latin typeface="Nunito"/>
              <a:ea typeface="Nunito"/>
              <a:cs typeface="Nunito"/>
              <a:sym typeface="Nunito"/>
            </a:endParaRPr>
          </a:p>
        </p:txBody>
      </p:sp>
      <p:sp>
        <p:nvSpPr>
          <p:cNvPr id="331" name="Google Shape;331;p21"/>
          <p:cNvSpPr txBox="1"/>
          <p:nvPr/>
        </p:nvSpPr>
        <p:spPr>
          <a:xfrm rot="-3479972">
            <a:off x="1910242" y="1950935"/>
            <a:ext cx="742179" cy="40013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Nunito"/>
                <a:ea typeface="Nunito"/>
                <a:cs typeface="Nunito"/>
                <a:sym typeface="Nunito"/>
              </a:rPr>
              <a:t>Etc.</a:t>
            </a:r>
            <a:endParaRPr b="1">
              <a:latin typeface="Nunito"/>
              <a:ea typeface="Nunito"/>
              <a:cs typeface="Nunito"/>
              <a:sym typeface="Nunito"/>
            </a:endParaRPr>
          </a:p>
        </p:txBody>
      </p:sp>
      <p:sp>
        <p:nvSpPr>
          <p:cNvPr id="332" name="Google Shape;332;p21"/>
          <p:cNvSpPr txBox="1"/>
          <p:nvPr/>
        </p:nvSpPr>
        <p:spPr>
          <a:xfrm>
            <a:off x="310750" y="364325"/>
            <a:ext cx="1950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Nunito"/>
                <a:ea typeface="Nunito"/>
                <a:cs typeface="Nunito"/>
                <a:sym typeface="Nunito"/>
              </a:rPr>
              <a:t>Cultural Influences</a:t>
            </a:r>
            <a:endParaRPr b="1" sz="1600">
              <a:latin typeface="Nunito"/>
              <a:ea typeface="Nunito"/>
              <a:cs typeface="Nunito"/>
              <a:sym typeface="Nunito"/>
            </a:endParaRPr>
          </a:p>
          <a:p>
            <a:pPr indent="0" lvl="0" marL="0" rtl="0" algn="l">
              <a:spcBef>
                <a:spcPts val="0"/>
              </a:spcBef>
              <a:spcAft>
                <a:spcPts val="0"/>
              </a:spcAft>
              <a:buNone/>
            </a:pPr>
            <a:r>
              <a:rPr b="1" lang="en" sz="1600">
                <a:latin typeface="Nunito"/>
                <a:ea typeface="Nunito"/>
                <a:cs typeface="Nunito"/>
                <a:sym typeface="Nunito"/>
              </a:rPr>
              <a:t>(Examples):</a:t>
            </a:r>
            <a:endParaRPr b="1" sz="1600">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22"/>
          <p:cNvPicPr preferRelativeResize="0"/>
          <p:nvPr/>
        </p:nvPicPr>
        <p:blipFill rotWithShape="1">
          <a:blip r:embed="rId3">
            <a:alphaModFix/>
          </a:blip>
          <a:srcRect b="6155" l="0" r="0" t="6155"/>
          <a:stretch/>
        </p:blipFill>
        <p:spPr>
          <a:xfrm>
            <a:off x="3278400" y="0"/>
            <a:ext cx="5865599" cy="5143501"/>
          </a:xfrm>
          <a:prstGeom prst="rect">
            <a:avLst/>
          </a:prstGeom>
          <a:noFill/>
          <a:ln>
            <a:noFill/>
          </a:ln>
        </p:spPr>
      </p:pic>
      <p:sp>
        <p:nvSpPr>
          <p:cNvPr id="338" name="Google Shape;338;p22"/>
          <p:cNvSpPr txBox="1"/>
          <p:nvPr>
            <p:ph type="title"/>
          </p:nvPr>
        </p:nvSpPr>
        <p:spPr>
          <a:xfrm>
            <a:off x="311700" y="1153900"/>
            <a:ext cx="2655000" cy="858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Goals</a:t>
            </a:r>
            <a:endParaRPr/>
          </a:p>
        </p:txBody>
      </p:sp>
      <p:sp>
        <p:nvSpPr>
          <p:cNvPr id="339" name="Google Shape;339;p22"/>
          <p:cNvSpPr txBox="1"/>
          <p:nvPr>
            <p:ph idx="1" type="body"/>
          </p:nvPr>
        </p:nvSpPr>
        <p:spPr>
          <a:xfrm>
            <a:off x="311700" y="2022050"/>
            <a:ext cx="2655000" cy="29283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Develop awareness of our own culture and its impact on us</a:t>
            </a:r>
            <a:endParaRPr sz="1400"/>
          </a:p>
          <a:p>
            <a:pPr indent="-317500" lvl="0" marL="457200" rtl="0" algn="l">
              <a:spcBef>
                <a:spcPts val="0"/>
              </a:spcBef>
              <a:spcAft>
                <a:spcPts val="0"/>
              </a:spcAft>
              <a:buSzPts val="1400"/>
              <a:buChar char="●"/>
            </a:pPr>
            <a:r>
              <a:rPr lang="en" sz="1400"/>
              <a:t>Learn to appreciate &amp;  evaluate different perspectives.</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3"/>
          <p:cNvSpPr txBox="1"/>
          <p:nvPr/>
        </p:nvSpPr>
        <p:spPr>
          <a:xfrm>
            <a:off x="3275400" y="1296525"/>
            <a:ext cx="2593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Nunito"/>
                <a:ea typeface="Nunito"/>
                <a:cs typeface="Nunito"/>
                <a:sym typeface="Nunito"/>
              </a:rPr>
              <a:t>Cultural Self Awareness</a:t>
            </a:r>
            <a:endParaRPr b="1" sz="1600">
              <a:latin typeface="Nunito"/>
              <a:ea typeface="Nunito"/>
              <a:cs typeface="Nunito"/>
              <a:sym typeface="Nunito"/>
            </a:endParaRPr>
          </a:p>
        </p:txBody>
      </p:sp>
      <p:sp>
        <p:nvSpPr>
          <p:cNvPr id="345" name="Google Shape;345;p23"/>
          <p:cNvSpPr txBox="1"/>
          <p:nvPr/>
        </p:nvSpPr>
        <p:spPr>
          <a:xfrm>
            <a:off x="2954850" y="3432500"/>
            <a:ext cx="3234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latin typeface="Nunito"/>
                <a:ea typeface="Nunito"/>
                <a:cs typeface="Nunito"/>
                <a:sym typeface="Nunito"/>
              </a:rPr>
              <a:t>Diverse Cultural </a:t>
            </a:r>
            <a:r>
              <a:rPr b="1" lang="en" sz="1600">
                <a:latin typeface="Nunito"/>
                <a:ea typeface="Nunito"/>
                <a:cs typeface="Nunito"/>
                <a:sym typeface="Nunito"/>
              </a:rPr>
              <a:t>Appreciation</a:t>
            </a:r>
            <a:r>
              <a:rPr lang="en" sz="1600">
                <a:latin typeface="Nunito"/>
                <a:ea typeface="Nunito"/>
                <a:cs typeface="Nunito"/>
                <a:sym typeface="Nunito"/>
              </a:rPr>
              <a:t> </a:t>
            </a:r>
            <a:r>
              <a:rPr lang="en" sz="1600">
                <a:latin typeface="Nunito"/>
                <a:ea typeface="Nunito"/>
                <a:cs typeface="Nunito"/>
                <a:sym typeface="Nunito"/>
              </a:rPr>
              <a:t> </a:t>
            </a:r>
            <a:endParaRPr sz="1600">
              <a:latin typeface="Nunito"/>
              <a:ea typeface="Nunito"/>
              <a:cs typeface="Nunito"/>
              <a:sym typeface="Nunito"/>
            </a:endParaRPr>
          </a:p>
        </p:txBody>
      </p:sp>
      <p:sp>
        <p:nvSpPr>
          <p:cNvPr id="346" name="Google Shape;346;p23"/>
          <p:cNvSpPr txBox="1"/>
          <p:nvPr/>
        </p:nvSpPr>
        <p:spPr>
          <a:xfrm>
            <a:off x="3123300" y="2303013"/>
            <a:ext cx="2897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u="sng">
                <a:latin typeface="Nunito"/>
                <a:ea typeface="Nunito"/>
                <a:cs typeface="Nunito"/>
                <a:sym typeface="Nunito"/>
              </a:rPr>
              <a:t>Humility</a:t>
            </a:r>
            <a:endParaRPr b="1" sz="2400" u="sng">
              <a:latin typeface="Nunito"/>
              <a:ea typeface="Nunito"/>
              <a:cs typeface="Nunito"/>
              <a:sym typeface="Nunito"/>
            </a:endParaRPr>
          </a:p>
        </p:txBody>
      </p:sp>
      <p:sp>
        <p:nvSpPr>
          <p:cNvPr id="347" name="Google Shape;347;p23"/>
          <p:cNvSpPr/>
          <p:nvPr/>
        </p:nvSpPr>
        <p:spPr>
          <a:xfrm rot="5400000">
            <a:off x="5232300" y="1932825"/>
            <a:ext cx="2698200" cy="1425600"/>
          </a:xfrm>
          <a:prstGeom prst="uturnArrow">
            <a:avLst>
              <a:gd fmla="val 25000" name="adj1"/>
              <a:gd fmla="val 25000" name="adj2"/>
              <a:gd fmla="val 25000" name="adj3"/>
              <a:gd fmla="val 43750" name="adj4"/>
              <a:gd fmla="val 75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3"/>
          <p:cNvSpPr/>
          <p:nvPr/>
        </p:nvSpPr>
        <p:spPr>
          <a:xfrm rot="-5400000">
            <a:off x="1052325" y="1801850"/>
            <a:ext cx="2698200" cy="1425300"/>
          </a:xfrm>
          <a:prstGeom prst="uturnArrow">
            <a:avLst>
              <a:gd fmla="val 24238" name="adj1"/>
              <a:gd fmla="val 25000" name="adj2"/>
              <a:gd fmla="val 25586" name="adj3"/>
              <a:gd fmla="val 43750" name="adj4"/>
              <a:gd fmla="val 100000"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3000"/>
                                        <p:tgtEl>
                                          <p:spTgt spid="34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2500"/>
                                        <p:tgtEl>
                                          <p:spTgt spid="345"/>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25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